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degh.v@outlook.com" initials="s" lastIdx="1" clrIdx="0">
    <p:extLst>
      <p:ext uri="{19B8F6BF-5375-455C-9EA6-DF929625EA0E}">
        <p15:presenceInfo xmlns:p15="http://schemas.microsoft.com/office/powerpoint/2012/main" userId="007eb30e34a267c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81AF3-2074-4E66-99F0-A5A89B3F3285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8B481-4FAB-454E-BFB3-83F91E7A2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37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2374-F38C-43CF-A796-9176F85203C6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D3BCF10-5BC8-4FCF-B9A1-477650B3D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93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2374-F38C-43CF-A796-9176F85203C6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3BCF10-5BC8-4FCF-B9A1-477650B3D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50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2374-F38C-43CF-A796-9176F85203C6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3BCF10-5BC8-4FCF-B9A1-477650B3DAD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2255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2374-F38C-43CF-A796-9176F85203C6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3BCF10-5BC8-4FCF-B9A1-477650B3D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25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2374-F38C-43CF-A796-9176F85203C6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3BCF10-5BC8-4FCF-B9A1-477650B3DAD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5157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2374-F38C-43CF-A796-9176F85203C6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3BCF10-5BC8-4FCF-B9A1-477650B3D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998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2374-F38C-43CF-A796-9176F85203C6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CF10-5BC8-4FCF-B9A1-477650B3D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12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2374-F38C-43CF-A796-9176F85203C6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CF10-5BC8-4FCF-B9A1-477650B3D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99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2374-F38C-43CF-A796-9176F85203C6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CF10-5BC8-4FCF-B9A1-477650B3D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0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2374-F38C-43CF-A796-9176F85203C6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3BCF10-5BC8-4FCF-B9A1-477650B3D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57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2374-F38C-43CF-A796-9176F85203C6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D3BCF10-5BC8-4FCF-B9A1-477650B3D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65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2374-F38C-43CF-A796-9176F85203C6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D3BCF10-5BC8-4FCF-B9A1-477650B3D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24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2374-F38C-43CF-A796-9176F85203C6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CF10-5BC8-4FCF-B9A1-477650B3D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24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2374-F38C-43CF-A796-9176F85203C6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CF10-5BC8-4FCF-B9A1-477650B3D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230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2374-F38C-43CF-A796-9176F85203C6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CF10-5BC8-4FCF-B9A1-477650B3D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58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2374-F38C-43CF-A796-9176F85203C6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3BCF10-5BC8-4FCF-B9A1-477650B3D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78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02374-F38C-43CF-A796-9176F85203C6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D3BCF10-5BC8-4FCF-B9A1-477650B3D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760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  <p:sldLayoutId id="2147483870" r:id="rId14"/>
    <p:sldLayoutId id="2147483871" r:id="rId15"/>
    <p:sldLayoutId id="21474838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4125" y="2785401"/>
            <a:ext cx="9444696" cy="613344"/>
          </a:xfrm>
        </p:spPr>
        <p:txBody>
          <a:bodyPr>
            <a:normAutofit fontScale="90000"/>
          </a:bodyPr>
          <a:lstStyle/>
          <a:p>
            <a:pPr algn="ctr"/>
            <a:r>
              <a:rPr lang="fa-IR" sz="3200" b="1" dirty="0" smtClean="0"/>
              <a:t>سیستم اطلاعات استراتژیک و معماری کلان سازمان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305907" y="3770141"/>
            <a:ext cx="6935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/>
              <a:t>متدولوژی ها و فرآیندهای برنامه ریزی فناوری اطلاعات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43281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826000" y="603766"/>
            <a:ext cx="2578100" cy="698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800600" y="2849265"/>
            <a:ext cx="2603500" cy="736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826000" y="4062927"/>
            <a:ext cx="2578100" cy="723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800600" y="5920194"/>
            <a:ext cx="2590800" cy="66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869949" y="4123154"/>
            <a:ext cx="3364425" cy="5651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409700" y="4981673"/>
            <a:ext cx="2679700" cy="4000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bg1"/>
                </a:solidFill>
              </a:rPr>
              <a:t>زیرساخت ها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0550" y="1012586"/>
            <a:ext cx="3365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dirty="0" smtClean="0"/>
              <a:t>ارزیابی محیط بیرونی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dirty="0" smtClean="0"/>
              <a:t>برنامه همراستا سازی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dirty="0" smtClean="0"/>
              <a:t>ارزیابی سیستم های موجود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dirty="0" smtClean="0"/>
              <a:t>تجزیه و تحلیل فرصت های</a:t>
            </a:r>
            <a:r>
              <a:rPr lang="en-US" dirty="0" smtClean="0"/>
              <a:t>   IT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655050" y="-10806"/>
            <a:ext cx="203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b="1" dirty="0" smtClean="0"/>
              <a:t>روش ها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708650" y="-8801"/>
            <a:ext cx="1765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b="1" dirty="0" smtClean="0"/>
              <a:t>مراحل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981200" y="27292"/>
            <a:ext cx="185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b="1" dirty="0" smtClean="0"/>
              <a:t>خروجی ها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315200" y="597416"/>
            <a:ext cx="38036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en-US" sz="1600" b="1" dirty="0" smtClean="0"/>
              <a:t>BSP </a:t>
            </a:r>
            <a:r>
              <a:rPr lang="fa-IR" sz="1600" b="1" dirty="0" smtClean="0"/>
              <a:t>( شرکت </a:t>
            </a:r>
            <a:r>
              <a:rPr lang="en-US" sz="1600" b="1" dirty="0" smtClean="0"/>
              <a:t>IBM</a:t>
            </a:r>
            <a:r>
              <a:rPr lang="fa-IR" sz="1600" b="1" dirty="0" smtClean="0"/>
              <a:t>)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1600" b="1" dirty="0" smtClean="0"/>
              <a:t>مراحل رشد نولان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1600" b="1" dirty="0" smtClean="0"/>
              <a:t>تجزیه و تحلیل خروجی </a:t>
            </a:r>
            <a:r>
              <a:rPr lang="en-US" sz="1600" b="1" dirty="0" smtClean="0"/>
              <a:t>/</a:t>
            </a:r>
            <a:r>
              <a:rPr lang="fa-IR" sz="1600" b="1" dirty="0" smtClean="0"/>
              <a:t>ورودی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1600" b="1" dirty="0" smtClean="0"/>
              <a:t>عوامل حیاتی موفقیت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1600" b="1" dirty="0" smtClean="0"/>
              <a:t>تدوین و برنامه ریزی سناریویی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1600" b="1" dirty="0" smtClean="0"/>
              <a:t>رویکرد استراتژی ارتباط پارسونزر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1600" b="1" dirty="0" smtClean="0"/>
              <a:t>رویکرد شبکه استراتژیک مک فارلان و مک کنی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1600" b="1" dirty="0" smtClean="0"/>
              <a:t>رویکرد تحلیل استراتژی سرمایه گذاری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1600" b="1" dirty="0" smtClean="0"/>
              <a:t>مهندسی اطلاعات</a:t>
            </a:r>
            <a:endParaRPr lang="en-US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877300" y="289361"/>
            <a:ext cx="2095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u="sng" dirty="0" smtClean="0">
                <a:solidFill>
                  <a:srgbClr val="C00000"/>
                </a:solidFill>
              </a:rPr>
              <a:t>مرحله اول</a:t>
            </a:r>
            <a:endParaRPr lang="en-US" sz="1600" b="1" u="sng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889999" y="3332533"/>
            <a:ext cx="127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u="sng" dirty="0" smtClean="0">
                <a:solidFill>
                  <a:srgbClr val="C00000"/>
                </a:solidFill>
              </a:rPr>
              <a:t>مرحله دوم</a:t>
            </a:r>
            <a:endParaRPr lang="en-US" sz="1600" b="1" u="sng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97061" y="3629325"/>
            <a:ext cx="414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 rtl="1">
              <a:buFont typeface="Arial" panose="020B0604020202020204" pitchFamily="34" charset="0"/>
              <a:buChar char="•"/>
            </a:pPr>
            <a:r>
              <a:rPr lang="fa-IR" sz="1600" b="1" dirty="0" smtClean="0"/>
              <a:t>فرآیند پنج مرحله ای مطابق شکل 20</a:t>
            </a:r>
            <a:endParaRPr lang="en-US" sz="1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655050" y="3982736"/>
            <a:ext cx="1511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b="1" u="sng" dirty="0" smtClean="0">
                <a:solidFill>
                  <a:srgbClr val="C00000"/>
                </a:solidFill>
              </a:rPr>
              <a:t>مرحله سوم</a:t>
            </a:r>
            <a:endParaRPr lang="en-US" sz="1600" b="1" u="sng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20025" y="4882249"/>
            <a:ext cx="1660521" cy="535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dirty="0" smtClean="0"/>
              <a:t>نرخ بازگشت سرمایه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dirty="0" smtClean="0"/>
              <a:t>سود </a:t>
            </a:r>
            <a:r>
              <a:rPr lang="en-US" dirty="0" smtClean="0"/>
              <a:t>/</a:t>
            </a:r>
            <a:r>
              <a:rPr lang="fa-IR" dirty="0" smtClean="0"/>
              <a:t>هزینه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dirty="0" smtClean="0"/>
              <a:t>پرداخت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dirty="0" smtClean="0"/>
              <a:t>برنامه ریزی خطی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531224" y="5723523"/>
            <a:ext cx="1758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b="1" u="sng" dirty="0" smtClean="0">
                <a:solidFill>
                  <a:srgbClr val="C00000"/>
                </a:solidFill>
              </a:rPr>
              <a:t>مرحله چهارم</a:t>
            </a:r>
            <a:endParaRPr lang="en-US" sz="1600" b="1" u="sng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054788" y="6133921"/>
            <a:ext cx="2918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dirty="0" smtClean="0"/>
              <a:t>روش مسیر بحرانی </a:t>
            </a:r>
          </a:p>
          <a:p>
            <a:r>
              <a:rPr lang="fa-IR" dirty="0" smtClean="0"/>
              <a:t>مرحله بندی میعادگاه ها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1750" y="5964392"/>
            <a:ext cx="485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1600" b="1" dirty="0" smtClean="0"/>
              <a:t>برنامه ها: زمان بندی ها،بودجه ها،سایرتخصیص های صورت گرفته برای پروژه های خاص</a:t>
            </a:r>
            <a:endParaRPr lang="en-US" sz="1600" b="1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3340100" y="2869972"/>
            <a:ext cx="1511300" cy="148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301751" y="2566155"/>
            <a:ext cx="2178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b="1" dirty="0" smtClean="0"/>
              <a:t>جهت گیری برای نرم افزار های کاربردی خاص</a:t>
            </a:r>
            <a:endParaRPr lang="en-US" sz="1600" b="1" dirty="0"/>
          </a:p>
        </p:txBody>
      </p:sp>
      <p:cxnSp>
        <p:nvCxnSpPr>
          <p:cNvPr id="30" name="Straight Connector 29"/>
          <p:cNvCxnSpPr/>
          <p:nvPr/>
        </p:nvCxnSpPr>
        <p:spPr>
          <a:xfrm flipH="1" flipV="1">
            <a:off x="393700" y="2882959"/>
            <a:ext cx="9525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42900" y="2926834"/>
            <a:ext cx="0" cy="2629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42900" y="5556250"/>
            <a:ext cx="4343400" cy="336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454401" y="2951989"/>
            <a:ext cx="137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b="1" dirty="0" smtClean="0"/>
              <a:t>طبقات دارای نرخ بازگشت بالا</a:t>
            </a:r>
            <a:endParaRPr lang="en-US" sz="1400" b="1" dirty="0"/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4089400" y="3534312"/>
            <a:ext cx="644527" cy="5343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183341" y="3652519"/>
            <a:ext cx="34521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/>
              <a:t>جهت گیری برای سبد نرم افزاری</a:t>
            </a:r>
            <a:endParaRPr lang="en-US" sz="16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4552950" y="666097"/>
            <a:ext cx="309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dirty="0" smtClean="0">
                <a:solidFill>
                  <a:schemeClr val="bg1"/>
                </a:solidFill>
              </a:rPr>
              <a:t>برنامه ریزی استراتژیک اطلاعات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965700" y="2809074"/>
            <a:ext cx="238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b="1" dirty="0" smtClean="0">
                <a:solidFill>
                  <a:schemeClr val="bg1"/>
                </a:solidFill>
              </a:rPr>
              <a:t>تجزیه و تحلیل نیازمندی های اطلاعاتی ، نیازهای اطلاعاتی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851399" y="4240211"/>
            <a:ext cx="2822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chemeClr val="bg1"/>
                </a:solidFill>
              </a:rPr>
              <a:t>تخصیص منابع و بودجه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965700" y="6021241"/>
            <a:ext cx="2146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b="1" dirty="0" smtClean="0">
                <a:solidFill>
                  <a:schemeClr val="bg1"/>
                </a:solidFill>
              </a:rPr>
              <a:t>مدیریت پروژه ها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59889" y="4083406"/>
            <a:ext cx="344169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b="1" dirty="0" smtClean="0">
                <a:solidFill>
                  <a:schemeClr val="bg1"/>
                </a:solidFill>
              </a:rPr>
              <a:t>معماری اطلاعات ، سیستمهای</a:t>
            </a:r>
          </a:p>
          <a:p>
            <a:pPr algn="ctr"/>
            <a:r>
              <a:rPr lang="fa-IR" sz="1600" b="1" dirty="0" smtClean="0">
                <a:solidFill>
                  <a:schemeClr val="bg1"/>
                </a:solidFill>
              </a:rPr>
              <a:t> موروثی ، مهندسی مجدد فرآیندها</a:t>
            </a:r>
            <a:endParaRPr lang="en-US" sz="1600" b="1" dirty="0">
              <a:solidFill>
                <a:schemeClr val="bg1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6102350" y="1373983"/>
            <a:ext cx="0" cy="14752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096000" y="3523654"/>
            <a:ext cx="19050" cy="539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6096000" y="4786827"/>
            <a:ext cx="19050" cy="11333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1118851" y="2158960"/>
            <a:ext cx="1073150" cy="267765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fa-IR" sz="2400" b="1" dirty="0" smtClean="0">
                <a:solidFill>
                  <a:schemeClr val="bg1"/>
                </a:solidFill>
              </a:rPr>
              <a:t>روش چهار مرحله ای برنامه ریزی </a:t>
            </a:r>
            <a:r>
              <a:rPr lang="en-US" sz="2400" b="1" dirty="0" smtClean="0">
                <a:solidFill>
                  <a:schemeClr val="bg1"/>
                </a:solidFill>
              </a:rPr>
              <a:t>IT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82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8660" y="1485704"/>
            <a:ext cx="6680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dirty="0" smtClean="0"/>
              <a:t>ماموریت </a:t>
            </a:r>
            <a:r>
              <a:rPr lang="en-US" sz="2000" dirty="0" smtClean="0"/>
              <a:t>IT </a:t>
            </a:r>
            <a:r>
              <a:rPr lang="fa-IR" sz="2000" dirty="0" smtClean="0"/>
              <a:t>در سازمان مشخص شود</a:t>
            </a:r>
          </a:p>
          <a:p>
            <a:pPr marL="342900" indent="-342900" algn="ct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dirty="0" smtClean="0"/>
              <a:t>از محیط درونی و بیرونی ارزیابی به عمل آید</a:t>
            </a:r>
          </a:p>
          <a:p>
            <a:pPr marL="342900" indent="-342900" algn="ct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dirty="0" smtClean="0"/>
              <a:t>قابلیت های سیستم های موجود ارزیابی شود</a:t>
            </a:r>
          </a:p>
          <a:p>
            <a:pPr marL="342900" indent="-342900" algn="ct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dirty="0" smtClean="0"/>
              <a:t>اهداف و استراتژی های سازمانی مورد بررسی قرار گیرند</a:t>
            </a:r>
          </a:p>
          <a:p>
            <a:pPr marL="342900" indent="-342900" algn="ct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dirty="0" smtClean="0"/>
              <a:t>اهداف  ،استراتژی ها و خط مشی های </a:t>
            </a:r>
            <a:r>
              <a:rPr lang="en-US" sz="2000" dirty="0" smtClean="0"/>
              <a:t>IT </a:t>
            </a:r>
            <a:r>
              <a:rPr lang="fa-IR" sz="2000" dirty="0" smtClean="0"/>
              <a:t>مدون شوند</a:t>
            </a:r>
          </a:p>
          <a:p>
            <a:pPr marL="342900" indent="-342900" algn="ct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dirty="0" smtClean="0"/>
              <a:t>تاثیرات بالقوه فناوری اطلاعات شناسایی شوند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2824676" y="562708"/>
            <a:ext cx="7104184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r" rtl="1"/>
            <a:r>
              <a:rPr lang="fa-IR" sz="2800" b="1" dirty="0" smtClean="0">
                <a:solidFill>
                  <a:schemeClr val="bg1"/>
                </a:solidFill>
              </a:rPr>
              <a:t>گام اول : برنامه ریزی استراتژیک اطلاعات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24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0" y="756805"/>
            <a:ext cx="7240661" cy="676275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fa-IR" sz="2800" dirty="0" smtClean="0"/>
              <a:t>برنامه ریزی سیستم های کسب وکار </a:t>
            </a:r>
            <a:r>
              <a:rPr lang="en-US" sz="2800" dirty="0" smtClean="0"/>
              <a:t>(BSP)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619500" y="2228453"/>
            <a:ext cx="4013200" cy="58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861050" y="3270250"/>
            <a:ext cx="35433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51025" y="3270250"/>
            <a:ext cx="353695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51025" y="4129881"/>
            <a:ext cx="353695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861050" y="4120554"/>
            <a:ext cx="35433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19500" y="5076824"/>
            <a:ext cx="4013200" cy="58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endCxn id="6" idx="0"/>
          </p:cNvCxnSpPr>
          <p:nvPr/>
        </p:nvCxnSpPr>
        <p:spPr>
          <a:xfrm>
            <a:off x="3619500" y="2812653"/>
            <a:ext cx="0" cy="4575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2"/>
            <a:endCxn id="7" idx="0"/>
          </p:cNvCxnSpPr>
          <p:nvPr/>
        </p:nvCxnSpPr>
        <p:spPr>
          <a:xfrm>
            <a:off x="3619500" y="3803650"/>
            <a:ext cx="0" cy="3262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</p:cNvCxnSpPr>
          <p:nvPr/>
        </p:nvCxnSpPr>
        <p:spPr>
          <a:xfrm>
            <a:off x="3619500" y="4663281"/>
            <a:ext cx="0" cy="4321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0"/>
          </p:cNvCxnSpPr>
          <p:nvPr/>
        </p:nvCxnSpPr>
        <p:spPr>
          <a:xfrm flipV="1">
            <a:off x="7632700" y="2812653"/>
            <a:ext cx="0" cy="4575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0"/>
            <a:endCxn id="5" idx="2"/>
          </p:cNvCxnSpPr>
          <p:nvPr/>
        </p:nvCxnSpPr>
        <p:spPr>
          <a:xfrm flipV="1">
            <a:off x="7632700" y="3803650"/>
            <a:ext cx="0" cy="316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8" idx="2"/>
          </p:cNvCxnSpPr>
          <p:nvPr/>
        </p:nvCxnSpPr>
        <p:spPr>
          <a:xfrm flipV="1">
            <a:off x="7632700" y="4653954"/>
            <a:ext cx="0" cy="4228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939988" y="2228453"/>
            <a:ext cx="2879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استراتژی های کسب و کار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686550" y="3313052"/>
            <a:ext cx="271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نرم افزارهای کاربردی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045200" y="4120554"/>
            <a:ext cx="269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پایگاه های داده سازمانی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508250" y="3313052"/>
            <a:ext cx="2254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فرایندهای کسب وکار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508250" y="4129881"/>
            <a:ext cx="231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دسته بندی داده ها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806950" y="5108256"/>
            <a:ext cx="226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معماری اطلاعات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67125" y="6184670"/>
            <a:ext cx="39709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 smtClean="0"/>
              <a:t>رویه ها و بلوک های اصلی </a:t>
            </a:r>
            <a:r>
              <a:rPr lang="en-US" sz="2000" b="1" dirty="0" smtClean="0"/>
              <a:t>BSP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4788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112001" y="1397000"/>
            <a:ext cx="3385258" cy="877296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706506" y="6051074"/>
            <a:ext cx="2095500" cy="693735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064984"/>
              </p:ext>
            </p:extLst>
          </p:nvPr>
        </p:nvGraphicFramePr>
        <p:xfrm>
          <a:off x="6445935" y="2274296"/>
          <a:ext cx="4616645" cy="2978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6645">
                  <a:extLst>
                    <a:ext uri="{9D8B030D-6E8A-4147-A177-3AD203B41FA5}">
                      <a16:colId xmlns:a16="http://schemas.microsoft.com/office/drawing/2014/main" xmlns="" val="11508528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4812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46462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6619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07655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74076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37031963"/>
                  </a:ext>
                </a:extLst>
              </a:tr>
              <a:tr h="3821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7423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2552645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197742"/>
              </p:ext>
            </p:extLst>
          </p:nvPr>
        </p:nvGraphicFramePr>
        <p:xfrm>
          <a:off x="6445934" y="5275205"/>
          <a:ext cx="461664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6645">
                  <a:extLst>
                    <a:ext uri="{9D8B030D-6E8A-4147-A177-3AD203B41FA5}">
                      <a16:colId xmlns:a16="http://schemas.microsoft.com/office/drawing/2014/main" xmlns="" val="26241636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1664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3176409"/>
                  </a:ext>
                </a:extLst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>
            <a:off x="6217920" y="2461846"/>
            <a:ext cx="0" cy="3657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217920" y="2827606"/>
            <a:ext cx="0" cy="3657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217920" y="3193366"/>
            <a:ext cx="0" cy="3657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217920" y="3559126"/>
            <a:ext cx="0" cy="3657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217920" y="3924886"/>
            <a:ext cx="0" cy="3657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217920" y="4290646"/>
            <a:ext cx="0" cy="3657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217920" y="4656406"/>
            <a:ext cx="0" cy="3657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217920" y="5022166"/>
            <a:ext cx="0" cy="3657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217920" y="5387926"/>
            <a:ext cx="0" cy="3657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994031" y="3010486"/>
            <a:ext cx="109728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994030" y="3770550"/>
            <a:ext cx="109728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4994030" y="4487594"/>
            <a:ext cx="109728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4994030" y="5205046"/>
            <a:ext cx="109728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4994030" y="5627077"/>
            <a:ext cx="109728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4375052" y="2729132"/>
            <a:ext cx="492370" cy="4642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389120" y="3467686"/>
            <a:ext cx="492368" cy="4923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389119" y="4242391"/>
            <a:ext cx="506436" cy="456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389119" y="4839286"/>
            <a:ext cx="506436" cy="4359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375052" y="5457282"/>
            <a:ext cx="506436" cy="4802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Brace 56"/>
          <p:cNvSpPr/>
          <p:nvPr/>
        </p:nvSpPr>
        <p:spPr>
          <a:xfrm>
            <a:off x="3970606" y="2516562"/>
            <a:ext cx="295421" cy="87219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ight Brace 57"/>
          <p:cNvSpPr/>
          <p:nvPr/>
        </p:nvSpPr>
        <p:spPr>
          <a:xfrm>
            <a:off x="4047978" y="3401273"/>
            <a:ext cx="225083" cy="73855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ight Brace 58"/>
          <p:cNvSpPr/>
          <p:nvPr/>
        </p:nvSpPr>
        <p:spPr>
          <a:xfrm>
            <a:off x="4012810" y="4164854"/>
            <a:ext cx="193429" cy="69945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ight Brace 59"/>
          <p:cNvSpPr/>
          <p:nvPr/>
        </p:nvSpPr>
        <p:spPr>
          <a:xfrm>
            <a:off x="3970607" y="4851880"/>
            <a:ext cx="189914" cy="72773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ight Brace 60"/>
          <p:cNvSpPr/>
          <p:nvPr/>
        </p:nvSpPr>
        <p:spPr>
          <a:xfrm>
            <a:off x="3970606" y="5627077"/>
            <a:ext cx="235633" cy="11177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460924" y="2729132"/>
            <a:ext cx="27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451738" y="3467686"/>
            <a:ext cx="4064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451448" y="4216966"/>
            <a:ext cx="397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448419" y="4795635"/>
            <a:ext cx="387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434253" y="5453564"/>
            <a:ext cx="27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5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7011253" y="1362811"/>
            <a:ext cx="34860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b="1" dirty="0" smtClean="0"/>
              <a:t>تعهد برای برنامه ریزی </a:t>
            </a:r>
          </a:p>
          <a:p>
            <a:pPr algn="ctr"/>
            <a:r>
              <a:rPr lang="fa-IR" sz="1400" b="1" dirty="0" smtClean="0"/>
              <a:t>آماده سازی برای مطالعه</a:t>
            </a:r>
          </a:p>
          <a:p>
            <a:pPr algn="ctr"/>
            <a:r>
              <a:rPr lang="fa-IR" sz="1400" b="1" dirty="0" smtClean="0"/>
              <a:t>سیستم های کسب و کار و شروع مطالعه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98327" y="2362369"/>
            <a:ext cx="3416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1600" b="1" dirty="0" smtClean="0"/>
              <a:t>بازنگری زمان ، مستندات استانداردها ،جمع بندی یافته های تیم از نتایج ،تایید تخصیص منابع صورت گرفته برای مرحله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09270" y="3392948"/>
            <a:ext cx="35387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1400" b="1" dirty="0" smtClean="0">
                <a:solidFill>
                  <a:srgbClr val="FF0000"/>
                </a:solidFill>
              </a:rPr>
              <a:t>بررسی نتایج در موعد ، به روزآوری طرح مطالعه ،بازنگری اهداف مصاحبه با مدیران اجرایی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8547" y="4118262"/>
            <a:ext cx="37593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1200" b="1" dirty="0" smtClean="0"/>
              <a:t>گزارش در خصوص نتایج کمی و کیفی  مصاحبه ها با مدیران اجرایی، ارایه و تایید نتایج نهایی بررسی وضعیت ضعف و قوت های کسب و کار  ، به روزآوری طرح مطالعه</a:t>
            </a:r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52435" y="4990719"/>
            <a:ext cx="38055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1400" b="1" dirty="0" smtClean="0">
                <a:solidFill>
                  <a:srgbClr val="FF0000"/>
                </a:solidFill>
              </a:rPr>
              <a:t>توافق تیم بر سر نتایج اصلی ،بازنگری تمامی مدارک پشتیبانی تکمیل شده ، تایید تخصیص منابع ، به روزرسانی طرح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6259" y="5792046"/>
            <a:ext cx="38863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1200" b="1" dirty="0" smtClean="0"/>
              <a:t>بازنگری کلیه یافته ها و راهکارهای پیشنهادی ، ارایه یک درک مشترک از نیازمندی فرآیندهای کسب و کار ، دستیابی به توافق در سطح مدیران اجرایی ارشد در خصوص شایسته بودن تیم در زمینه ارایه راهکارها</a:t>
            </a:r>
            <a:endParaRPr lang="en-US" sz="1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177542" y="2314321"/>
            <a:ext cx="3626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تعریف فرآیندهای کسب و کار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198949" y="2669578"/>
            <a:ext cx="3126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تعیین دسته بندی های داده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521855" y="3036313"/>
            <a:ext cx="3389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تعریف معماری اطلاعات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571190" y="3401273"/>
            <a:ext cx="505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تجزیه و تحلیل سیستم های پشتیبانی موجود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421670" y="3728344"/>
            <a:ext cx="3355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مصاحبه با مدیران اجرایی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290183" y="4100554"/>
            <a:ext cx="3715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تعیین یافته ها و استنتاجات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406270" y="4452166"/>
            <a:ext cx="3715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تعیین اولویت های معماری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290183" y="4890819"/>
            <a:ext cx="3621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بازنگری مدیریت منابع اطلاعاتی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176213" y="5245718"/>
            <a:ext cx="3810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توسعه راهکارها و پیشنهادها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8014885" y="5575667"/>
            <a:ext cx="2057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گزارش نتایج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764245" y="6129625"/>
            <a:ext cx="2037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b="1" dirty="0" smtClean="0"/>
              <a:t>بررسی بیشتر فعالیت های در حال پیگیری</a:t>
            </a:r>
            <a:endParaRPr lang="en-US" sz="1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022165" y="2602059"/>
            <a:ext cx="1195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b="1" dirty="0" smtClean="0"/>
              <a:t>تیم بررسی</a:t>
            </a:r>
            <a:endParaRPr lang="en-US" sz="14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4916559" y="3401273"/>
            <a:ext cx="14174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200" b="1" dirty="0" smtClean="0"/>
              <a:t>مدیر ارشد حامی</a:t>
            </a:r>
            <a:endParaRPr lang="en-US" sz="12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809517" y="4134742"/>
            <a:ext cx="13776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200" b="1" dirty="0"/>
              <a:t>مدیر ارشد حامی</a:t>
            </a:r>
            <a:endParaRPr lang="en-US" sz="12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4846504" y="4851880"/>
            <a:ext cx="1351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b="1" dirty="0"/>
              <a:t>تیم بررسی</a:t>
            </a:r>
            <a:endParaRPr lang="en-US" sz="14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4772855" y="5304687"/>
            <a:ext cx="1445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200" b="1" dirty="0"/>
              <a:t>مدیر ارشد حامی</a:t>
            </a:r>
            <a:endParaRPr lang="en-US" sz="12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2747623" y="654979"/>
            <a:ext cx="68791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/>
              <a:t>گام های مطالعه </a:t>
            </a:r>
            <a:r>
              <a:rPr lang="en-US" sz="2000" b="1" dirty="0" smtClean="0"/>
              <a:t>BSP </a:t>
            </a:r>
            <a:r>
              <a:rPr lang="fa-IR" sz="2000" b="1" dirty="0" smtClean="0"/>
              <a:t>و مراحل بررسی مرحله ای آن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0035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3457</TotalTime>
  <Words>493</Words>
  <Application>Microsoft Office PowerPoint</Application>
  <PresentationFormat>Widescreen</PresentationFormat>
  <Paragraphs>86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Tahoma</vt:lpstr>
      <vt:lpstr>Wingdings</vt:lpstr>
      <vt:lpstr>Wingdings 3</vt:lpstr>
      <vt:lpstr>Wisp</vt:lpstr>
      <vt:lpstr>سیستم اطلاعات استراتژیک و معماری کلان سازمان</vt:lpstr>
      <vt:lpstr>PowerPoint Presentation</vt:lpstr>
      <vt:lpstr>PowerPoint Presentation</vt:lpstr>
      <vt:lpstr>برنامه ریزی سیستم های کسب وکار (BSP)</vt:lpstr>
      <vt:lpstr>PowerPoint Presentation</vt:lpstr>
    </vt:vector>
  </TitlesOfParts>
  <Company>MRT www.Win2Farsi.com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sadegh.v@outlook.com</dc:creator>
  <cp:lastModifiedBy>Moorche</cp:lastModifiedBy>
  <cp:revision>127</cp:revision>
  <dcterms:created xsi:type="dcterms:W3CDTF">2016-10-30T09:01:00Z</dcterms:created>
  <dcterms:modified xsi:type="dcterms:W3CDTF">2019-07-06T05:05:44Z</dcterms:modified>
</cp:coreProperties>
</file>