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2" r:id="rId5"/>
    <p:sldId id="263" r:id="rId6"/>
    <p:sldId id="264" r:id="rId7"/>
    <p:sldId id="269" r:id="rId8"/>
    <p:sldId id="276" r:id="rId9"/>
    <p:sldId id="277" r:id="rId10"/>
    <p:sldId id="288" r:id="rId11"/>
    <p:sldId id="289" r:id="rId1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5C09EF3-C3C6-4A1A-A2C5-0B4ECB45DE9C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33CE746-8E63-4204-A79A-C96236659CE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943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5828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130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683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064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749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839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774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010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261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563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774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359D7-3A24-4219-964E-3CC9C68AE3B5}" type="datetimeFigureOut">
              <a:rPr lang="fa-IR" smtClean="0"/>
              <a:t>07/11/40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F9E1D-4ED8-46D4-AFD0-7803018046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46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owerdars.farafile.ir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3.png"/><Relationship Id="rId3" Type="http://schemas.openxmlformats.org/officeDocument/2006/relationships/image" Target="../media/image298.png"/><Relationship Id="rId7" Type="http://schemas.openxmlformats.org/officeDocument/2006/relationships/image" Target="../media/image302.png"/><Relationship Id="rId12" Type="http://schemas.microsoft.com/office/2007/relationships/hdphoto" Target="../media/hdphoto2.wdp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1.png"/><Relationship Id="rId11" Type="http://schemas.openxmlformats.org/officeDocument/2006/relationships/image" Target="../media/image3.png"/><Relationship Id="rId5" Type="http://schemas.openxmlformats.org/officeDocument/2006/relationships/image" Target="../media/image300.png"/><Relationship Id="rId10" Type="http://schemas.microsoft.com/office/2007/relationships/hdphoto" Target="../media/hdphoto1.wdp"/><Relationship Id="rId4" Type="http://schemas.openxmlformats.org/officeDocument/2006/relationships/image" Target="../media/image299.png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werdars.farafile.ir/" TargetMode="External"/><Relationship Id="rId7" Type="http://schemas.microsoft.com/office/2007/relationships/hdphoto" Target="../media/hdphoto2.wdp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owerdars.farafile.ir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26" Type="http://schemas.openxmlformats.org/officeDocument/2006/relationships/image" Target="../media/image19.png"/><Relationship Id="rId21" Type="http://schemas.openxmlformats.org/officeDocument/2006/relationships/image" Target="../media/image11.png"/><Relationship Id="rId25" Type="http://schemas.openxmlformats.org/officeDocument/2006/relationships/image" Target="../media/image18.png"/><Relationship Id="rId20" Type="http://schemas.openxmlformats.org/officeDocument/2006/relationships/image" Target="../media/image10.JPG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17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9" Type="http://schemas.openxmlformats.org/officeDocument/2006/relationships/image" Target="../media/image23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powerdars.farafile.ir/" TargetMode="External"/><Relationship Id="rId7" Type="http://schemas.openxmlformats.org/officeDocument/2006/relationships/image" Target="../media/image9.png"/><Relationship Id="rId12" Type="http://schemas.microsoft.com/office/2007/relationships/hdphoto" Target="../media/hdphoto2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.png"/><Relationship Id="rId5" Type="http://schemas.openxmlformats.org/officeDocument/2006/relationships/image" Target="../media/image29.png"/><Relationship Id="rId10" Type="http://schemas.microsoft.com/office/2007/relationships/hdphoto" Target="../media/hdphoto1.wdp"/><Relationship Id="rId4" Type="http://schemas.openxmlformats.org/officeDocument/2006/relationships/image" Target="../media/image28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hyperlink" Target="http://powerdars.farafile.ir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210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hyperlink" Target="http://powerdars.farafile.ir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hyperlink" Target="http://powerdars.farafile.ir/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owerdars.farafile.ir/" TargetMode="External"/><Relationship Id="rId5" Type="http://schemas.openxmlformats.org/officeDocument/2006/relationships/image" Target="../media/image36.png"/><Relationship Id="rId4" Type="http://schemas.openxmlformats.org/officeDocument/2006/relationships/image" Target="../media/image16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68.png"/><Relationship Id="rId7" Type="http://schemas.openxmlformats.org/officeDocument/2006/relationships/image" Target="../media/image174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3.png"/><Relationship Id="rId5" Type="http://schemas.openxmlformats.org/officeDocument/2006/relationships/image" Target="../media/image171.png"/><Relationship Id="rId4" Type="http://schemas.openxmlformats.org/officeDocument/2006/relationships/image" Target="../media/image170.png"/><Relationship Id="rId9" Type="http://schemas.openxmlformats.org/officeDocument/2006/relationships/hyperlink" Target="http://powerdars.farafile.i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599" y="888007"/>
            <a:ext cx="7078591" cy="394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19293" y="1228296"/>
            <a:ext cx="2420694" cy="2695217"/>
            <a:chOff x="5847092" y="1583032"/>
            <a:chExt cx="3846418" cy="472264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77451" y1="62097" x2="77451" y2="62097"/>
                          <a14:foregroundMark x1="86275" y1="81855" x2="86275" y2="818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092" y="1583032"/>
              <a:ext cx="2301799" cy="2798265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6753674" y="3616042"/>
              <a:ext cx="2939836" cy="2689637"/>
              <a:chOff x="208898" y="1522640"/>
              <a:chExt cx="2939836" cy="268963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9302" b="93953" l="2128" r="99149">
                            <a14:backgroundMark x1="43830" y1="43721" x2="60000" y2="5907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898" y="1522640"/>
                <a:ext cx="2939836" cy="268963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1156301" y="2575070"/>
                <a:ext cx="1045030" cy="7010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sz="2000" b="1" dirty="0" smtClean="0">
                    <a:cs typeface="B Titr" panose="00000700000000000000" pitchFamily="2" charset="-78"/>
                  </a:rPr>
                  <a:t>نمونه</a:t>
                </a:r>
                <a:endParaRPr lang="fa-IR" sz="3200" b="1" dirty="0">
                  <a:cs typeface="B Titr" panose="00000700000000000000" pitchFamily="2" charset="-78"/>
                </a:endParaRPr>
              </a:p>
            </p:txBody>
          </p:sp>
        </p:grp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43" y="146931"/>
            <a:ext cx="2283350" cy="22955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43981" y="2526907"/>
            <a:ext cx="2593074" cy="66230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درفایل اصلی </a:t>
            </a:r>
            <a:r>
              <a:rPr lang="fa-IR" sz="2000" b="1" dirty="0" smtClean="0">
                <a:solidFill>
                  <a:srgbClr val="FF0000"/>
                </a:solidFill>
              </a:rPr>
              <a:t>لوگو فروشگاه</a:t>
            </a:r>
            <a:r>
              <a:rPr lang="fa-IR" sz="2000" b="1" dirty="0" smtClean="0">
                <a:solidFill>
                  <a:schemeClr val="tx1"/>
                </a:solidFill>
              </a:rPr>
              <a:t> وجود ندارد.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9073504" y="3796847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8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98843" y="3273627"/>
            <a:ext cx="19516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</a:rPr>
              <a:t>👇کلیک کن👇</a:t>
            </a:r>
            <a:endParaRPr lang="fa-IR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8843" y="4387637"/>
            <a:ext cx="19516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</a:rPr>
              <a:t>👆کلیک کن👆</a:t>
            </a:r>
            <a:endParaRPr lang="fa-IR" sz="2800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383" y="5388164"/>
            <a:ext cx="3324510" cy="110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5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550" y="479105"/>
            <a:ext cx="83182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a&gt;0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 rot="10800000">
            <a:off x="2059986" y="449390"/>
            <a:ext cx="573741" cy="104795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3728" y="1200337"/>
            <a:ext cx="11022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err="1" smtClean="0"/>
              <a:t>a+b</a:t>
            </a:r>
            <a:r>
              <a:rPr lang="en-US" sz="2800" dirty="0" smtClean="0"/>
              <a:t>&gt;0</a:t>
            </a:r>
            <a:endParaRPr lang="fa-I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474029" y="746393"/>
            <a:ext cx="538687" cy="453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575896" y="3299984"/>
            <a:ext cx="538687" cy="453944"/>
          </a:xfrm>
          <a:prstGeom prst="rect">
            <a:avLst/>
          </a:prstGeom>
        </p:spPr>
      </p:pic>
      <p:sp>
        <p:nvSpPr>
          <p:cNvPr id="10" name="Right Brace 9"/>
          <p:cNvSpPr/>
          <p:nvPr/>
        </p:nvSpPr>
        <p:spPr>
          <a:xfrm rot="10800000">
            <a:off x="2148006" y="3002981"/>
            <a:ext cx="573741" cy="104795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35340" y="187780"/>
            <a:ext cx="9438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ab&gt;0</a:t>
            </a:r>
            <a:endParaRPr lang="fa-IR" sz="28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489395" y="5631083"/>
            <a:ext cx="538687" cy="453944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0800000">
            <a:off x="2108023" y="5329600"/>
            <a:ext cx="573741" cy="104795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57569" y="5499926"/>
            <a:ext cx="79759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b&gt;0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0477" y="5767214"/>
            <a:ext cx="83182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a&lt;0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3600" y="855636"/>
            <a:ext cx="79759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b&gt;0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9550" y="2998681"/>
            <a:ext cx="83182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a&lt;0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292" y="3315664"/>
            <a:ext cx="79759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b&lt;0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87736" y="3753928"/>
            <a:ext cx="11022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err="1" smtClean="0"/>
              <a:t>a+b</a:t>
            </a:r>
            <a:r>
              <a:rPr lang="en-US" sz="2800" dirty="0" smtClean="0"/>
              <a:t>&lt;0</a:t>
            </a:r>
            <a:endParaRPr lang="fa-IR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789348" y="2741371"/>
            <a:ext cx="9438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ab&gt;0</a:t>
            </a:r>
            <a:endParaRPr lang="fa-IR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2721746" y="6081303"/>
            <a:ext cx="19663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err="1" smtClean="0"/>
              <a:t>a+b</a:t>
            </a:r>
            <a:r>
              <a:rPr lang="en-US" sz="2800" dirty="0" smtClean="0"/>
              <a:t> </a:t>
            </a:r>
            <a:r>
              <a:rPr lang="fa-IR" sz="2800" dirty="0" smtClean="0"/>
              <a:t>نامشخص</a:t>
            </a:r>
            <a:endParaRPr lang="fa-IR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2723359" y="5068746"/>
            <a:ext cx="9438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ab&lt;0</a:t>
            </a:r>
            <a:endParaRPr lang="fa-IR" sz="28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754103" y="748141"/>
            <a:ext cx="538687" cy="45394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55970" y="3301732"/>
            <a:ext cx="538687" cy="45394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769469" y="5632831"/>
            <a:ext cx="538687" cy="453944"/>
          </a:xfrm>
          <a:prstGeom prst="rect">
            <a:avLst/>
          </a:prstGeom>
        </p:spPr>
      </p:pic>
      <p:sp>
        <p:nvSpPr>
          <p:cNvPr id="41" name="Right Brace 40"/>
          <p:cNvSpPr/>
          <p:nvPr/>
        </p:nvSpPr>
        <p:spPr>
          <a:xfrm rot="10800000">
            <a:off x="5361551" y="449390"/>
            <a:ext cx="573741" cy="104795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e 41"/>
          <p:cNvSpPr/>
          <p:nvPr/>
        </p:nvSpPr>
        <p:spPr>
          <a:xfrm rot="10800000">
            <a:off x="5449571" y="3002981"/>
            <a:ext cx="573741" cy="104795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 rot="10800000">
            <a:off x="5409588" y="5329600"/>
            <a:ext cx="573741" cy="104795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850925" y="182284"/>
                <a:ext cx="1896545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|=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925" y="182284"/>
                <a:ext cx="1896545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5850925" y="1220341"/>
                <a:ext cx="2831031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|=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925" y="1220341"/>
                <a:ext cx="283103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890769" y="2666010"/>
                <a:ext cx="1896545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|=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769" y="2666010"/>
                <a:ext cx="1896545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890769" y="3738539"/>
                <a:ext cx="3117969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|=−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769" y="3738539"/>
                <a:ext cx="311796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935292" y="5002573"/>
                <a:ext cx="2183483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|=−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292" y="5002573"/>
                <a:ext cx="218348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5820846" y="5994163"/>
                <a:ext cx="3225757" cy="6103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|=</m:t>
                      </m:r>
                      <m:r>
                        <a:rPr lang="fa-IR" sz="3000" b="0" i="0" smtClean="0">
                          <a:latin typeface="Cambria Math" panose="02040503050406030204" pitchFamily="18" charset="0"/>
                        </a:rPr>
                        <m:t>نامشخص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846" y="5994163"/>
                <a:ext cx="3225757" cy="6103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/>
          <p:cNvGrpSpPr/>
          <p:nvPr/>
        </p:nvGrpSpPr>
        <p:grpSpPr>
          <a:xfrm flipH="1">
            <a:off x="9526926" y="3892026"/>
            <a:ext cx="2420694" cy="2695217"/>
            <a:chOff x="5847092" y="1583032"/>
            <a:chExt cx="3846418" cy="4722647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77451" y1="62097" x2="77451" y2="62097"/>
                          <a14:foregroundMark x1="86275" y1="81855" x2="86275" y2="818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092" y="1583032"/>
              <a:ext cx="2301799" cy="2798265"/>
            </a:xfrm>
            <a:prstGeom prst="rect">
              <a:avLst/>
            </a:prstGeom>
          </p:spPr>
        </p:pic>
        <p:grpSp>
          <p:nvGrpSpPr>
            <p:cNvPr id="52" name="Group 51"/>
            <p:cNvGrpSpPr/>
            <p:nvPr/>
          </p:nvGrpSpPr>
          <p:grpSpPr>
            <a:xfrm>
              <a:off x="6753674" y="3616042"/>
              <a:ext cx="2939836" cy="2689637"/>
              <a:chOff x="208898" y="1522640"/>
              <a:chExt cx="2939836" cy="2689637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9302" b="93953" l="2128" r="99149">
                            <a14:backgroundMark x1="43830" y1="43721" x2="60000" y2="5907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898" y="1522640"/>
                <a:ext cx="2939836" cy="2689637"/>
              </a:xfrm>
              <a:prstGeom prst="rect">
                <a:avLst/>
              </a:prstGeom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1156301" y="2575070"/>
                <a:ext cx="1045030" cy="7010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sz="2000" b="1" dirty="0" smtClean="0">
                    <a:cs typeface="B Titr" panose="00000700000000000000" pitchFamily="2" charset="-78"/>
                  </a:rPr>
                  <a:t>نمونه</a:t>
                </a:r>
                <a:endParaRPr lang="fa-IR" sz="3200" b="1" dirty="0">
                  <a:cs typeface="B Titr" panose="000007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562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10" grpId="0" animBg="1"/>
      <p:bldP spid="11" grpId="0"/>
      <p:bldP spid="19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1" grpId="0" animBg="1"/>
      <p:bldP spid="42" grpId="0" animBg="1"/>
      <p:bldP spid="43" grpId="0" animBg="1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383" y="0"/>
            <a:ext cx="12227153" cy="6858000"/>
            <a:chOff x="0" y="0"/>
            <a:chExt cx="12227153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227153" cy="6858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165600" y="6255657"/>
              <a:ext cx="3933371" cy="4934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598B3A9-9636-4A97-B74E-3611818F96AE}"/>
                </a:ext>
              </a:extLst>
            </p:cNvPr>
            <p:cNvSpPr/>
            <p:nvPr/>
          </p:nvSpPr>
          <p:spPr>
            <a:xfrm>
              <a:off x="4564220" y="6317734"/>
              <a:ext cx="28023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hlinkClick r:id="rId3"/>
                </a:rPr>
                <a:t>http://powerdars.farafile.ir/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flipH="1">
            <a:off x="9716714" y="125244"/>
            <a:ext cx="2420694" cy="2695217"/>
            <a:chOff x="5847092" y="1583032"/>
            <a:chExt cx="3846418" cy="472264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77451" y1="62097" x2="77451" y2="62097"/>
                          <a14:foregroundMark x1="86275" y1="81855" x2="86275" y2="818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092" y="1583032"/>
              <a:ext cx="2301799" cy="2798265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6753674" y="3616042"/>
              <a:ext cx="2939836" cy="2689637"/>
              <a:chOff x="208898" y="1522640"/>
              <a:chExt cx="2939836" cy="2689637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9302" b="93953" l="2128" r="99149">
                            <a14:backgroundMark x1="43830" y1="43721" x2="60000" y2="5907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898" y="1522640"/>
                <a:ext cx="2939836" cy="2689637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1156301" y="2575070"/>
                <a:ext cx="1045030" cy="7010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sz="2000" b="1" dirty="0" smtClean="0">
                    <a:cs typeface="B Titr" panose="00000700000000000000" pitchFamily="2" charset="-78"/>
                  </a:rPr>
                  <a:t>نمونه</a:t>
                </a:r>
                <a:endParaRPr lang="fa-IR" sz="3200" b="1" dirty="0">
                  <a:cs typeface="B Titr" panose="000007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20434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hlinkClick r:id="" action="ppaction://hlinkshowjump?jump=previousslide"/>
          </p:cNvPr>
          <p:cNvSpPr/>
          <p:nvPr/>
        </p:nvSpPr>
        <p:spPr>
          <a:xfrm rot="16200000">
            <a:off x="187614" y="6038995"/>
            <a:ext cx="688975" cy="828675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  </a:t>
            </a:r>
            <a:endParaRPr lang="fa-IR" dirty="0"/>
          </a:p>
        </p:txBody>
      </p:sp>
      <p:sp>
        <p:nvSpPr>
          <p:cNvPr id="4" name="Isosceles Triangle 3">
            <a:hlinkClick r:id="" action="ppaction://hlinkshowjump?jump=nextslide"/>
          </p:cNvPr>
          <p:cNvSpPr/>
          <p:nvPr/>
        </p:nvSpPr>
        <p:spPr>
          <a:xfrm rot="5400000">
            <a:off x="11323132" y="6038201"/>
            <a:ext cx="687387" cy="828675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  </a:t>
            </a:r>
            <a:endParaRPr lang="fa-IR" dirty="0"/>
          </a:p>
        </p:txBody>
      </p:sp>
      <p:sp>
        <p:nvSpPr>
          <p:cNvPr id="5" name="Oval 4"/>
          <p:cNvSpPr/>
          <p:nvPr/>
        </p:nvSpPr>
        <p:spPr>
          <a:xfrm>
            <a:off x="2844079" y="154565"/>
            <a:ext cx="6019800" cy="12287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000" b="1" dirty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  <a:t>اعداد گویا</a:t>
            </a:r>
          </a:p>
        </p:txBody>
      </p:sp>
      <p:sp>
        <p:nvSpPr>
          <p:cNvPr id="6" name="Rectangle 5"/>
          <p:cNvSpPr/>
          <p:nvPr/>
        </p:nvSpPr>
        <p:spPr>
          <a:xfrm>
            <a:off x="117764" y="1505876"/>
            <a:ext cx="11340379" cy="640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>
              <a:defRPr/>
            </a:pPr>
            <a:r>
              <a:rPr lang="fa-IR" sz="2800" b="1" dirty="0">
                <a:solidFill>
                  <a:srgbClr val="7030A0"/>
                </a:solidFill>
              </a:rPr>
              <a:t>هر عدد کسری یا هر عددی که بتوان آن را به صورت </a:t>
            </a:r>
            <a:r>
              <a:rPr lang="fa-IR" sz="2800" b="1" dirty="0">
                <a:solidFill>
                  <a:srgbClr val="FF0000"/>
                </a:solidFill>
              </a:rPr>
              <a:t>یک عدد کسر </a:t>
            </a:r>
            <a:r>
              <a:rPr lang="fa-IR" sz="2800" b="1" dirty="0">
                <a:solidFill>
                  <a:srgbClr val="7030A0"/>
                </a:solidFill>
              </a:rPr>
              <a:t>نوشت عدد گویا نام دارد 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6070" y="2495905"/>
            <a:ext cx="4838627" cy="83099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نمایش اعداد گویا به صورت یک مجموعه :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99" y="4927803"/>
            <a:ext cx="10440409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323253" y="2416752"/>
            <a:ext cx="4667251" cy="1392238"/>
            <a:chOff x="2363244" y="1792578"/>
            <a:chExt cx="4667901" cy="1391610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2363244" y="1792578"/>
              <a:ext cx="4667901" cy="1391610"/>
              <a:chOff x="2363244" y="1792578"/>
              <a:chExt cx="4667901" cy="1391610"/>
            </a:xfrm>
          </p:grpSpPr>
          <p:pic>
            <p:nvPicPr>
              <p:cNvPr id="13" name="Picture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63244" y="1792578"/>
                <a:ext cx="4667901" cy="1314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7910" y="2383976"/>
                <a:ext cx="914528" cy="800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2" name="Straight Connector 11"/>
            <p:cNvCxnSpPr/>
            <p:nvPr/>
          </p:nvCxnSpPr>
          <p:spPr bwMode="auto">
            <a:xfrm>
              <a:off x="4152606" y="2041704"/>
              <a:ext cx="0" cy="68549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0" y="3488633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000" dirty="0">
                <a:solidFill>
                  <a:srgbClr val="FF0000"/>
                </a:solidFill>
                <a:cs typeface="B Titr" panose="00000700000000000000" pitchFamily="2" charset="-78"/>
              </a:rPr>
              <a:t>کسر تحویل ناپذیر:</a:t>
            </a:r>
          </a:p>
          <a:p>
            <a:pPr algn="r" rtl="1"/>
            <a:r>
              <a:rPr lang="fa-IR" sz="3000" dirty="0">
                <a:solidFill>
                  <a:schemeClr val="tx1">
                    <a:lumMod val="95000"/>
                    <a:lumOff val="5000"/>
                  </a:schemeClr>
                </a:solidFill>
                <a:cs typeface="B Zar" panose="00000400000000000000" pitchFamily="2" charset="-78"/>
              </a:rPr>
              <a:t>به کسری گفته می شود که صورت و مخرج آن عامل مشترکی غیر از یک ندارند.</a:t>
            </a:r>
            <a:r>
              <a:rPr lang="fa-IR" sz="3000" dirty="0">
                <a:solidFill>
                  <a:srgbClr val="FF0000"/>
                </a:solidFill>
                <a:cs typeface="B Zar" panose="00000400000000000000" pitchFamily="2" charset="-78"/>
              </a:rPr>
              <a:t>(</a:t>
            </a:r>
            <a:r>
              <a:rPr lang="fa-IR" sz="3000" dirty="0">
                <a:cs typeface="B Zar" panose="00000400000000000000" pitchFamily="2" charset="-78"/>
              </a:rPr>
              <a:t>به عبارتی کسر قابل ساده کردن نباشد</a:t>
            </a:r>
            <a:r>
              <a:rPr lang="fa-IR" sz="3000" dirty="0">
                <a:solidFill>
                  <a:srgbClr val="FF0000"/>
                </a:solidFill>
                <a:cs typeface="B Zar" panose="00000400000000000000" pitchFamily="2" charset="-78"/>
              </a:rPr>
              <a:t>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11" y="67778"/>
            <a:ext cx="1082487" cy="108827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0" y="-6340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6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484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75564" y="0"/>
            <a:ext cx="6804964" cy="6049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dirty="0" smtClean="0">
                <a:solidFill>
                  <a:srgbClr val="FF0000"/>
                </a:solidFill>
                <a:cs typeface="B Mitra" panose="00000400000000000000" pitchFamily="2" charset="-78"/>
              </a:rPr>
              <a:t>نمایش اعداد صحیح و حقیقی روی محور</a:t>
            </a:r>
            <a:endParaRPr lang="en-US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734" y="770358"/>
                <a:ext cx="26333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fa-IR" sz="2400"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m:rPr>
                              <m:nor/>
                            </m:rPr>
                            <a:rPr lang="fa-IR" sz="2400" dirty="0"/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4" y="770358"/>
                <a:ext cx="2633339" cy="461665"/>
              </a:xfrm>
              <a:prstGeom prst="rect">
                <a:avLst/>
              </a:prstGeom>
              <a:blipFill>
                <a:blip r:embed="rId1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734" y="1895837"/>
                <a:ext cx="48777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𝕫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,−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400" dirty="0" smtClean="0"/>
                  <a:t>={-2,-1,0,1,2,}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4" y="1895837"/>
                <a:ext cx="4877775" cy="461665"/>
              </a:xfrm>
              <a:prstGeom prst="rect">
                <a:avLst/>
              </a:prstGeom>
              <a:blipFill>
                <a:blip r:embed="rId8"/>
                <a:stretch>
                  <a:fillRect t="-10526" r="-624" b="-289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733" y="4146795"/>
                <a:ext cx="26333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fa-IR" sz="2400">
                              <a:latin typeface="Cambria Math" panose="02040503050406030204" pitchFamily="18" charset="0"/>
                            </a:rPr>
                            <m:t>ℝ</m:t>
                          </m:r>
                          <m:r>
                            <m:rPr>
                              <m:nor/>
                            </m:rPr>
                            <a:rPr lang="fa-IR" sz="2400" dirty="0"/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3" y="4146795"/>
                <a:ext cx="2633340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733" y="3021316"/>
                <a:ext cx="36031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𝕨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400" dirty="0" smtClean="0"/>
                  <a:t>={0,1,2,3}</a:t>
                </a:r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3" y="3021316"/>
                <a:ext cx="3603157" cy="461665"/>
              </a:xfrm>
              <a:prstGeom prst="rect">
                <a:avLst/>
              </a:prstGeom>
              <a:blipFill>
                <a:blip r:embed="rId10"/>
                <a:stretch>
                  <a:fillRect t="-10667" r="-677" b="-3066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Bracket 12"/>
          <p:cNvSpPr/>
          <p:nvPr/>
        </p:nvSpPr>
        <p:spPr>
          <a:xfrm rot="10800000">
            <a:off x="8388028" y="904567"/>
            <a:ext cx="1159503" cy="665049"/>
          </a:xfrm>
          <a:prstGeom prst="rightBracket">
            <a:avLst>
              <a:gd name="adj" fmla="val 18902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Content Placeholder 17"/>
          <p:cNvPicPr>
            <a:picLocks noChangeAspect="1"/>
          </p:cNvPicPr>
          <p:nvPr/>
        </p:nvPicPr>
        <p:blipFill>
          <a:blip r:embed="rId20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461" y="1949521"/>
            <a:ext cx="6246656" cy="5310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7" name="Flowchart: Alternate Process 16"/>
          <p:cNvSpPr/>
          <p:nvPr/>
        </p:nvSpPr>
        <p:spPr>
          <a:xfrm>
            <a:off x="6174094" y="1948774"/>
            <a:ext cx="3841027" cy="571471"/>
          </a:xfrm>
          <a:prstGeom prst="flowChartAlternateProcess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Content Placeholder 17"/>
          <p:cNvPicPr>
            <a:picLocks noChangeAspect="1"/>
          </p:cNvPicPr>
          <p:nvPr/>
        </p:nvPicPr>
        <p:blipFill>
          <a:blip r:embed="rId20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006" y="4062010"/>
            <a:ext cx="6246656" cy="5310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9" name="Content Placeholder 17"/>
          <p:cNvPicPr>
            <a:picLocks noChangeAspect="1"/>
          </p:cNvPicPr>
          <p:nvPr/>
        </p:nvPicPr>
        <p:blipFill>
          <a:blip r:embed="rId20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635" y="3025698"/>
            <a:ext cx="6246656" cy="5310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1" name="Flowchart: Alternate Process 20"/>
          <p:cNvSpPr/>
          <p:nvPr/>
        </p:nvSpPr>
        <p:spPr>
          <a:xfrm>
            <a:off x="7943340" y="3076791"/>
            <a:ext cx="2987895" cy="479999"/>
          </a:xfrm>
          <a:prstGeom prst="flowChartAlternateProcess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37"/>
          <p:cNvGrpSpPr>
            <a:grpSpLocks/>
          </p:cNvGrpSpPr>
          <p:nvPr/>
        </p:nvGrpSpPr>
        <p:grpSpPr bwMode="auto">
          <a:xfrm>
            <a:off x="5003353" y="999479"/>
            <a:ext cx="4565650" cy="898594"/>
            <a:chOff x="4327980" y="3555547"/>
            <a:chExt cx="4565486" cy="863874"/>
          </a:xfrm>
        </p:grpSpPr>
        <p:grpSp>
          <p:nvGrpSpPr>
            <p:cNvPr id="31" name="Group 58"/>
            <p:cNvGrpSpPr>
              <a:grpSpLocks/>
            </p:cNvGrpSpPr>
            <p:nvPr/>
          </p:nvGrpSpPr>
          <p:grpSpPr bwMode="auto">
            <a:xfrm>
              <a:off x="4347029" y="3555547"/>
              <a:ext cx="4546437" cy="863874"/>
              <a:chOff x="4347029" y="3555547"/>
              <a:chExt cx="4546437" cy="863874"/>
            </a:xfrm>
          </p:grpSpPr>
          <p:grpSp>
            <p:nvGrpSpPr>
              <p:cNvPr id="33" name="Group 17"/>
              <p:cNvGrpSpPr>
                <a:grpSpLocks/>
              </p:cNvGrpSpPr>
              <p:nvPr/>
            </p:nvGrpSpPr>
            <p:grpSpPr bwMode="auto">
              <a:xfrm>
                <a:off x="4347029" y="3555547"/>
                <a:ext cx="4546437" cy="863874"/>
                <a:chOff x="-545266" y="4357740"/>
                <a:chExt cx="6291283" cy="863167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2984795" y="4416377"/>
                  <a:ext cx="0" cy="15203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36" name="Group 16"/>
                <p:cNvGrpSpPr>
                  <a:grpSpLocks/>
                </p:cNvGrpSpPr>
                <p:nvPr/>
              </p:nvGrpSpPr>
              <p:grpSpPr bwMode="auto">
                <a:xfrm>
                  <a:off x="-545266" y="4357740"/>
                  <a:ext cx="6291283" cy="863167"/>
                  <a:chOff x="-545266" y="4357740"/>
                  <a:chExt cx="6291283" cy="863167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65104" y="4402123"/>
                    <a:ext cx="0" cy="15203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8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-545266" y="4357740"/>
                    <a:ext cx="6291283" cy="863167"/>
                    <a:chOff x="-546854" y="4396633"/>
                    <a:chExt cx="6291283" cy="863167"/>
                  </a:xfrm>
                </p:grpSpPr>
                <p:cxnSp>
                  <p:nvCxnSpPr>
                    <p:cNvPr id="39" name="Straight Arrow Connector 38"/>
                    <p:cNvCxnSpPr/>
                    <p:nvPr/>
                  </p:nvCxnSpPr>
                  <p:spPr>
                    <a:xfrm>
                      <a:off x="-546854" y="4396672"/>
                      <a:ext cx="6291283" cy="33259"/>
                    </a:xfrm>
                    <a:prstGeom prst="straightConnector1">
                      <a:avLst/>
                    </a:prstGeom>
                    <a:ln w="28575">
                      <a:headEnd type="arrow"/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1474089" y="4439433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2181419" y="4461605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3714699" y="4429931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 flipV="1">
                      <a:off x="4457176" y="4431514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 flipV="1">
                      <a:off x="5236997" y="4423596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pic>
                  <p:nvPicPr>
                    <p:cNvPr id="45" name="Picture 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06476" y="4465120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46" name="Picture 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81321" y="4459935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47" name="Picture 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653652" y="4444925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48" name="Picture 7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47196" y="4478750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49" name="Picture 8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00789" y="4452072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0" name="Picture 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952480" y="4465120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1" name="Picture 1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696678" y="4469831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</p:grpSp>
            </p:grpSp>
          </p:grpSp>
          <p:cxnSp>
            <p:nvCxnSpPr>
              <p:cNvPr id="34" name="Straight Connector 33"/>
              <p:cNvCxnSpPr/>
              <p:nvPr/>
            </p:nvCxnSpPr>
            <p:spPr bwMode="auto">
              <a:xfrm flipV="1">
                <a:off x="4756589" y="3574606"/>
                <a:ext cx="0" cy="1521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32" name="Picture 62"/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7980" y="3674345"/>
              <a:ext cx="714475" cy="609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" name="Oval 54"/>
          <p:cNvSpPr/>
          <p:nvPr/>
        </p:nvSpPr>
        <p:spPr>
          <a:xfrm>
            <a:off x="6255796" y="4071777"/>
            <a:ext cx="282167" cy="322232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482903" y="4112085"/>
            <a:ext cx="4831388" cy="206709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 cmpd="dbl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7" name="Content Placeholder 17"/>
          <p:cNvPicPr>
            <a:picLocks noChangeAspect="1"/>
          </p:cNvPicPr>
          <p:nvPr/>
        </p:nvPicPr>
        <p:blipFill>
          <a:blip r:embed="rId20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635" y="5199800"/>
            <a:ext cx="6246656" cy="5310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8" name="Oval 57"/>
          <p:cNvSpPr/>
          <p:nvPr/>
        </p:nvSpPr>
        <p:spPr>
          <a:xfrm>
            <a:off x="9751061" y="5231987"/>
            <a:ext cx="282167" cy="322232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5686459" y="5278751"/>
            <a:ext cx="4064602" cy="195357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 cmpd="dbl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6733" y="5269205"/>
                <a:ext cx="3158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fa-IR" sz="2400">
                              <a:latin typeface="Cambria Math" panose="02040503050406030204" pitchFamily="18" charset="0"/>
                            </a:rPr>
                            <m:t>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3" y="5269205"/>
                <a:ext cx="3158836" cy="461665"/>
              </a:xfrm>
              <a:prstGeom prst="rect">
                <a:avLst/>
              </a:prstGeom>
              <a:blipFill>
                <a:blip r:embed="rId2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/>
          <p:cNvSpPr/>
          <p:nvPr/>
        </p:nvSpPr>
        <p:spPr>
          <a:xfrm>
            <a:off x="5360603" y="5198640"/>
            <a:ext cx="342289" cy="300237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Rectangle 63"/>
          <p:cNvSpPr/>
          <p:nvPr/>
        </p:nvSpPr>
        <p:spPr>
          <a:xfrm>
            <a:off x="7773264" y="6129836"/>
            <a:ext cx="1909041" cy="185683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 cmpd="dbl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6733" y="6214964"/>
                <a:ext cx="3158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fa-IR" sz="2400">
                              <a:latin typeface="Cambria Math" panose="02040503050406030204" pitchFamily="18" charset="0"/>
                            </a:rPr>
                            <m:t>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3" y="6214964"/>
                <a:ext cx="3158836" cy="461665"/>
              </a:xfrm>
              <a:prstGeom prst="rect">
                <a:avLst/>
              </a:prstGeom>
              <a:blipFill>
                <a:blip r:embed="rId30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Oval 65"/>
          <p:cNvSpPr/>
          <p:nvPr/>
        </p:nvSpPr>
        <p:spPr>
          <a:xfrm>
            <a:off x="9688751" y="6090871"/>
            <a:ext cx="217144" cy="286332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67" name="Group 37"/>
          <p:cNvGrpSpPr>
            <a:grpSpLocks/>
          </p:cNvGrpSpPr>
          <p:nvPr/>
        </p:nvGrpSpPr>
        <p:grpSpPr bwMode="auto">
          <a:xfrm>
            <a:off x="5719849" y="6231025"/>
            <a:ext cx="4565650" cy="532230"/>
            <a:chOff x="4327980" y="3555547"/>
            <a:chExt cx="4565486" cy="863874"/>
          </a:xfrm>
        </p:grpSpPr>
        <p:grpSp>
          <p:nvGrpSpPr>
            <p:cNvPr id="68" name="Group 58"/>
            <p:cNvGrpSpPr>
              <a:grpSpLocks/>
            </p:cNvGrpSpPr>
            <p:nvPr/>
          </p:nvGrpSpPr>
          <p:grpSpPr bwMode="auto">
            <a:xfrm>
              <a:off x="4347029" y="3555547"/>
              <a:ext cx="4546437" cy="863874"/>
              <a:chOff x="4347029" y="3555547"/>
              <a:chExt cx="4546437" cy="863874"/>
            </a:xfrm>
          </p:grpSpPr>
          <p:grpSp>
            <p:nvGrpSpPr>
              <p:cNvPr id="70" name="Group 17"/>
              <p:cNvGrpSpPr>
                <a:grpSpLocks/>
              </p:cNvGrpSpPr>
              <p:nvPr/>
            </p:nvGrpSpPr>
            <p:grpSpPr bwMode="auto">
              <a:xfrm>
                <a:off x="4347029" y="3555547"/>
                <a:ext cx="4546437" cy="863874"/>
                <a:chOff x="-545266" y="4357740"/>
                <a:chExt cx="6291283" cy="863167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2984795" y="4416377"/>
                  <a:ext cx="0" cy="15203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73" name="Group 16"/>
                <p:cNvGrpSpPr>
                  <a:grpSpLocks/>
                </p:cNvGrpSpPr>
                <p:nvPr/>
              </p:nvGrpSpPr>
              <p:grpSpPr bwMode="auto">
                <a:xfrm>
                  <a:off x="-545266" y="4357740"/>
                  <a:ext cx="6291283" cy="863167"/>
                  <a:chOff x="-545266" y="4357740"/>
                  <a:chExt cx="6291283" cy="863167"/>
                </a:xfrm>
              </p:grpSpPr>
              <p:cxnSp>
                <p:nvCxnSpPr>
                  <p:cNvPr id="74" name="Straight Connector 73"/>
                  <p:cNvCxnSpPr/>
                  <p:nvPr/>
                </p:nvCxnSpPr>
                <p:spPr>
                  <a:xfrm flipV="1">
                    <a:off x="665104" y="4402123"/>
                    <a:ext cx="0" cy="15203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5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-545266" y="4357740"/>
                    <a:ext cx="6291283" cy="863167"/>
                    <a:chOff x="-546854" y="4396633"/>
                    <a:chExt cx="6291283" cy="863167"/>
                  </a:xfrm>
                </p:grpSpPr>
                <p:cxnSp>
                  <p:nvCxnSpPr>
                    <p:cNvPr id="76" name="Straight Arrow Connector 75"/>
                    <p:cNvCxnSpPr/>
                    <p:nvPr/>
                  </p:nvCxnSpPr>
                  <p:spPr>
                    <a:xfrm>
                      <a:off x="-546854" y="4396672"/>
                      <a:ext cx="6291283" cy="33259"/>
                    </a:xfrm>
                    <a:prstGeom prst="straightConnector1">
                      <a:avLst/>
                    </a:prstGeom>
                    <a:ln w="28575">
                      <a:headEnd type="arrow"/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flipV="1">
                      <a:off x="1474089" y="4439433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 flipV="1">
                      <a:off x="2181419" y="4461605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flipV="1">
                      <a:off x="3714699" y="4429931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 flipV="1">
                      <a:off x="4457176" y="4431514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flipV="1">
                      <a:off x="5236997" y="4423596"/>
                      <a:ext cx="0" cy="152037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pic>
                  <p:nvPicPr>
                    <p:cNvPr id="82" name="Picture 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06476" y="4465120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83" name="Picture 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81321" y="4459935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84" name="Picture 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653652" y="4444925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85" name="Picture 7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47196" y="4478750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86" name="Picture 8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00789" y="4452072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87" name="Picture 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952480" y="4465120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88" name="Picture 1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696678" y="4469831"/>
                      <a:ext cx="1047751" cy="7810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</p:grpSp>
            </p:grpSp>
          </p:grpSp>
          <p:cxnSp>
            <p:nvCxnSpPr>
              <p:cNvPr id="71" name="Straight Connector 70"/>
              <p:cNvCxnSpPr/>
              <p:nvPr/>
            </p:nvCxnSpPr>
            <p:spPr bwMode="auto">
              <a:xfrm flipV="1">
                <a:off x="4756589" y="3574606"/>
                <a:ext cx="0" cy="1521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69" name="Picture 62"/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7980" y="3674345"/>
              <a:ext cx="714475" cy="609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9" name="Oval 88"/>
          <p:cNvSpPr/>
          <p:nvPr/>
        </p:nvSpPr>
        <p:spPr>
          <a:xfrm>
            <a:off x="7566870" y="6087859"/>
            <a:ext cx="217144" cy="286332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0" name="Rectangle 89"/>
          <p:cNvSpPr/>
          <p:nvPr/>
        </p:nvSpPr>
        <p:spPr>
          <a:xfrm>
            <a:off x="2661491" y="805509"/>
            <a:ext cx="156645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= {3,4,5,…}</a:t>
            </a:r>
          </a:p>
        </p:txBody>
      </p:sp>
    </p:spTree>
    <p:extLst>
      <p:ext uri="{BB962C8B-B14F-4D97-AF65-F5344CB8AC3E}">
        <p14:creationId xmlns:p14="http://schemas.microsoft.com/office/powerpoint/2010/main" val="169411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3" grpId="0" animBg="1"/>
      <p:bldP spid="17" grpId="0" animBg="1"/>
      <p:bldP spid="21" grpId="0" animBg="1"/>
      <p:bldP spid="55" grpId="0" animBg="1"/>
      <p:bldP spid="56" grpId="0" animBg="1"/>
      <p:bldP spid="58" grpId="0" animBg="1"/>
      <p:bldP spid="59" grpId="0" animBg="1"/>
      <p:bldP spid="60" grpId="0"/>
      <p:bldP spid="61" grpId="0" animBg="1"/>
      <p:bldP spid="64" grpId="0" animBg="1"/>
      <p:bldP spid="65" grpId="0"/>
      <p:bldP spid="66" grpId="0" animBg="1"/>
      <p:bldP spid="89" grpId="0" animBg="1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737273" y="93333"/>
            <a:ext cx="1454727" cy="7065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50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سوال</a:t>
            </a:r>
            <a:endParaRPr lang="en-US" sz="50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920958"/>
            <a:ext cx="120950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روش اول (مخرج مشترک): 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دو </a:t>
            </a:r>
            <a:r>
              <a:rPr lang="fa-IR" sz="3200" dirty="0">
                <a:cs typeface="B Zar" panose="00000400000000000000" pitchFamily="2" charset="-78"/>
              </a:rPr>
              <a:t>کسر را هم مخرج می کنیم. </a:t>
            </a:r>
          </a:p>
          <a:p>
            <a:pPr algn="r" rtl="1"/>
            <a:r>
              <a:rPr lang="fa-IR" sz="3200" dirty="0">
                <a:cs typeface="B Zar" panose="00000400000000000000" pitchFamily="2" charset="-78"/>
              </a:rPr>
              <a:t>اگر فاصله بین صورت ها کم بود، پس از هم مخرج </a:t>
            </a:r>
            <a:r>
              <a:rPr lang="fa-IR" sz="3200" dirty="0" smtClean="0">
                <a:cs typeface="B Zar" panose="00000400000000000000" pitchFamily="2" charset="-78"/>
              </a:rPr>
              <a:t>کردن به مقدار کسر خواسته به اضافه یک کرده و در  </a:t>
            </a:r>
            <a:r>
              <a:rPr lang="fa-IR" sz="3200" dirty="0">
                <a:cs typeface="B Zar" panose="00000400000000000000" pitchFamily="2" charset="-78"/>
              </a:rPr>
              <a:t>تمام صورت ها و مخرج ها </a:t>
            </a:r>
            <a:r>
              <a:rPr lang="fa-IR" sz="3200" dirty="0" smtClean="0">
                <a:cs typeface="B Zar" panose="00000400000000000000" pitchFamily="2" charset="-78"/>
              </a:rPr>
              <a:t>ضرب </a:t>
            </a:r>
            <a:r>
              <a:rPr lang="fa-IR" sz="3200" dirty="0">
                <a:cs typeface="B Zar" panose="00000400000000000000" pitchFamily="2" charset="-78"/>
              </a:rPr>
              <a:t>می </a:t>
            </a:r>
            <a:r>
              <a:rPr lang="fa-IR" sz="3200" dirty="0" smtClean="0">
                <a:cs typeface="B Zar" panose="00000400000000000000" pitchFamily="2" charset="-78"/>
              </a:rPr>
              <a:t>کنیم.</a:t>
            </a:r>
            <a:endParaRPr lang="fa-IR" sz="3200" dirty="0">
              <a:cs typeface="B Zar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448229" y="-13855"/>
                <a:ext cx="4524572" cy="920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fa-IR" sz="3800" dirty="0">
                    <a:solidFill>
                      <a:srgbClr val="7030A0"/>
                    </a:solidFill>
                    <a:cs typeface="B Zar" panose="00000400000000000000" pitchFamily="2" charset="-78"/>
                  </a:rPr>
                  <a:t>چهار کسر بین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3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</m:ctrlPr>
                      </m:fPr>
                      <m:num>
                        <m:r>
                          <a:rPr lang="fa-IR" sz="3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1</m:t>
                        </m:r>
                      </m:num>
                      <m:den>
                        <m:r>
                          <a:rPr lang="fa-IR" sz="3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3</m:t>
                        </m:r>
                      </m:den>
                    </m:f>
                    <m:r>
                      <a:rPr lang="fa-IR" sz="380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B Zar" panose="00000400000000000000" pitchFamily="2" charset="-78"/>
                      </a:rPr>
                      <m:t> </m:t>
                    </m:r>
                    <m:r>
                      <a:rPr lang="fa-IR" sz="380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B Zar" panose="00000400000000000000" pitchFamily="2" charset="-78"/>
                      </a:rPr>
                      <m:t>و</m:t>
                    </m:r>
                    <m:r>
                      <a:rPr lang="fa-IR" sz="380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B Zar" panose="00000400000000000000" pitchFamily="2" charset="-78"/>
                      </a:rPr>
                      <m:t> </m:t>
                    </m:r>
                    <m:f>
                      <m:fPr>
                        <m:ctrlPr>
                          <a:rPr lang="fa-IR" sz="3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</m:ctrlPr>
                      </m:fPr>
                      <m:num>
                        <m:r>
                          <a:rPr lang="fa-IR" sz="3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1</m:t>
                        </m:r>
                      </m:num>
                      <m:den>
                        <m:r>
                          <a:rPr lang="fa-IR" sz="3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B Zar" panose="00000400000000000000" pitchFamily="2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fa-IR" sz="3800" dirty="0">
                    <a:solidFill>
                      <a:srgbClr val="7030A0"/>
                    </a:solidFill>
                    <a:cs typeface="B Zar" panose="00000400000000000000" pitchFamily="2" charset="-78"/>
                  </a:rPr>
                  <a:t> بنویسید.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229" y="-13855"/>
                <a:ext cx="4524572" cy="920958"/>
              </a:xfrm>
              <a:prstGeom prst="rect">
                <a:avLst/>
              </a:prstGeom>
              <a:blipFill>
                <a:blip r:embed="rId2"/>
                <a:stretch>
                  <a:fillRect l="-3504" r="-4447" b="-2450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95150" y="3412183"/>
                <a:ext cx="4775666" cy="95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2</m:t>
                          </m:r>
                        </m:den>
                      </m:f>
                      <m:r>
                        <a:rPr lang="fa-IR" sz="30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</m:t>
                      </m:r>
                      <m:r>
                        <a:rPr lang="fa-IR" sz="3000" b="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                               </m:t>
                      </m:r>
                      <m:r>
                        <a:rPr lang="fa-IR" sz="30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150" y="3412183"/>
                <a:ext cx="4775666" cy="9596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/>
          <p:cNvSpPr txBox="1">
            <a:spLocks/>
          </p:cNvSpPr>
          <p:nvPr/>
        </p:nvSpPr>
        <p:spPr>
          <a:xfrm>
            <a:off x="10016836" y="3058892"/>
            <a:ext cx="2078182" cy="7065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000" b="1" dirty="0" smtClean="0">
                <a:solidFill>
                  <a:srgbClr val="00B050"/>
                </a:solidFill>
                <a:cs typeface="B Mitra" panose="00000400000000000000" pitchFamily="2" charset="-78"/>
              </a:rPr>
              <a:t>مثال روش اول</a:t>
            </a:r>
            <a:endParaRPr lang="en-US" sz="3000" b="1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095150" y="4504340"/>
                <a:ext cx="4775666" cy="95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6</m:t>
                          </m:r>
                        </m:den>
                      </m:f>
                      <m:r>
                        <a:rPr lang="fa-IR" sz="30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</m:t>
                      </m:r>
                      <m:r>
                        <a:rPr lang="fa-IR" sz="3000" b="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                               </m:t>
                      </m:r>
                      <m:r>
                        <a:rPr lang="fa-IR" sz="30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2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150" y="4504340"/>
                <a:ext cx="4775666" cy="9596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095150" y="5596497"/>
                <a:ext cx="4687052" cy="969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15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30</m:t>
                          </m:r>
                        </m:den>
                      </m:f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&gt;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4</m:t>
                          </m:r>
                        </m:num>
                        <m:den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30</m:t>
                          </m:r>
                        </m:den>
                      </m:f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و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30</m:t>
                          </m:r>
                        </m:den>
                      </m:f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و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2</m:t>
                          </m:r>
                        </m:num>
                        <m:den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30</m:t>
                          </m:r>
                        </m:den>
                      </m:f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و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30</m:t>
                          </m:r>
                        </m:den>
                      </m:f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&gt;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10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150" y="5596497"/>
                <a:ext cx="4687052" cy="9690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98" y="93333"/>
            <a:ext cx="1082487" cy="108827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129798" y="1211504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8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1" name="Group 10"/>
          <p:cNvGrpSpPr/>
          <p:nvPr/>
        </p:nvGrpSpPr>
        <p:grpSpPr>
          <a:xfrm flipH="1">
            <a:off x="9526926" y="3892026"/>
            <a:ext cx="2420694" cy="2695217"/>
            <a:chOff x="5847092" y="1583032"/>
            <a:chExt cx="3846418" cy="472264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77451" y1="62097" x2="77451" y2="62097"/>
                          <a14:foregroundMark x1="86275" y1="81855" x2="86275" y2="818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092" y="1583032"/>
              <a:ext cx="2301799" cy="2798265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6753674" y="3616042"/>
              <a:ext cx="2939836" cy="2689637"/>
              <a:chOff x="208898" y="1522640"/>
              <a:chExt cx="2939836" cy="2689637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9302" b="93953" l="2128" r="99149">
                            <a14:backgroundMark x1="43830" y1="43721" x2="60000" y2="5907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898" y="1522640"/>
                <a:ext cx="2939836" cy="2689637"/>
              </a:xfrm>
              <a:prstGeom prst="rect">
                <a:avLst/>
              </a:prstGeom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1156301" y="2575070"/>
                <a:ext cx="1045030" cy="7010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sz="2000" b="1" dirty="0" smtClean="0">
                    <a:cs typeface="B Titr" panose="00000700000000000000" pitchFamily="2" charset="-78"/>
                  </a:rPr>
                  <a:t>نمونه</a:t>
                </a:r>
                <a:endParaRPr lang="fa-IR" sz="3200" b="1" dirty="0">
                  <a:cs typeface="B Titr" panose="000007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019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800" dirty="0">
                <a:solidFill>
                  <a:srgbClr val="FF0000"/>
                </a:solidFill>
                <a:cs typeface="B Titr" panose="00000700000000000000" pitchFamily="2" charset="-78"/>
              </a:rPr>
              <a:t>روش </a:t>
            </a:r>
            <a:r>
              <a:rPr lang="fa-IR" sz="3800" dirty="0" smtClean="0">
                <a:solidFill>
                  <a:srgbClr val="FF0000"/>
                </a:solidFill>
                <a:cs typeface="B Titr" panose="00000700000000000000" pitchFamily="2" charset="-78"/>
              </a:rPr>
              <a:t>دوم(میانگین):</a:t>
            </a:r>
            <a:endParaRPr lang="fa-IR" sz="3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3400" dirty="0">
                <a:cs typeface="B Zar" panose="00000400000000000000" pitchFamily="2" charset="-78"/>
              </a:rPr>
              <a:t>اگر میانگین دو کسر را حساب کنیم، در واقع عددی در وسط دو کسر به دست می آید</a:t>
            </a:r>
            <a:r>
              <a:rPr lang="fa-IR" sz="3400" dirty="0" smtClean="0">
                <a:cs typeface="B Zar" panose="00000400000000000000" pitchFamily="2" charset="-78"/>
              </a:rPr>
              <a:t>. برای </a:t>
            </a:r>
            <a:r>
              <a:rPr lang="fa-IR" sz="3400" dirty="0">
                <a:cs typeface="B Zar" panose="00000400000000000000" pitchFamily="2" charset="-78"/>
              </a:rPr>
              <a:t>پیدا کردن مابقی کسر </a:t>
            </a:r>
            <a:r>
              <a:rPr lang="fa-IR" sz="3400" dirty="0" smtClean="0">
                <a:cs typeface="B Zar" panose="00000400000000000000" pitchFamily="2" charset="-78"/>
              </a:rPr>
              <a:t>ها،همین </a:t>
            </a:r>
            <a:r>
              <a:rPr lang="fa-IR" sz="3400" dirty="0">
                <a:cs typeface="B Zar" panose="00000400000000000000" pitchFamily="2" charset="-78"/>
              </a:rPr>
              <a:t>کار را با کسر جدید </a:t>
            </a:r>
            <a:r>
              <a:rPr lang="fa-IR" sz="3400" dirty="0" smtClean="0">
                <a:cs typeface="B Zar" panose="00000400000000000000" pitchFamily="2" charset="-78"/>
              </a:rPr>
              <a:t>ویکی </a:t>
            </a:r>
            <a:r>
              <a:rPr lang="fa-IR" sz="3400" dirty="0">
                <a:cs typeface="B Zar" panose="00000400000000000000" pitchFamily="2" charset="-78"/>
              </a:rPr>
              <a:t>از کسر </a:t>
            </a:r>
            <a:r>
              <a:rPr lang="fa-IR" sz="3400" dirty="0" smtClean="0">
                <a:cs typeface="B Zar" panose="00000400000000000000" pitchFamily="2" charset="-78"/>
              </a:rPr>
              <a:t>های قدیمی </a:t>
            </a:r>
            <a:r>
              <a:rPr lang="fa-IR" sz="3400" dirty="0">
                <a:cs typeface="B Zar" panose="00000400000000000000" pitchFamily="2" charset="-78"/>
              </a:rPr>
              <a:t>انجام می دهیم</a:t>
            </a:r>
            <a:r>
              <a:rPr lang="fa-IR" sz="34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fa-IR" sz="3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نکته</a:t>
            </a:r>
            <a:r>
              <a:rPr lang="fa-IR" sz="3800" dirty="0" smtClean="0">
                <a:solidFill>
                  <a:srgbClr val="FF0000"/>
                </a:solidFill>
                <a:cs typeface="B Zar" panose="00000400000000000000" pitchFamily="2" charset="-78"/>
              </a:rPr>
              <a:t>:</a:t>
            </a:r>
            <a:r>
              <a:rPr lang="fa-IR" sz="3800" dirty="0" smtClean="0">
                <a:cs typeface="B Zar" panose="00000400000000000000" pitchFamily="2" charset="-78"/>
              </a:rPr>
              <a:t>میانگین دو عدد بین آن دو عدد وجود دارد.</a:t>
            </a:r>
            <a:endParaRPr lang="en-US" sz="3800" dirty="0">
              <a:cs typeface="B Zar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0109" y="2608619"/>
                <a:ext cx="9822873" cy="1261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2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               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a-IR" sz="3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a-IR" sz="30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a-IR" sz="30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a-IR" sz="3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a-IR" sz="30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a-IR" sz="30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9" y="2608619"/>
                <a:ext cx="9822873" cy="1261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10002982" y="2255328"/>
            <a:ext cx="2189018" cy="7065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000" b="1" dirty="0" smtClean="0">
                <a:solidFill>
                  <a:srgbClr val="00B050"/>
                </a:solidFill>
                <a:cs typeface="B Mitra" panose="00000400000000000000" pitchFamily="2" charset="-78"/>
              </a:rPr>
              <a:t>مثال روش دوم</a:t>
            </a:r>
            <a:endParaRPr lang="en-US" sz="3000" b="1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80109" y="3870375"/>
                <a:ext cx="9822873" cy="1261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2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a-IR" sz="3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a-IR" sz="30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a-IR" sz="30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a-IR" sz="3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a-IR" sz="30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fa-IR" sz="30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num>
                        <m:den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a-IR" sz="3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a-IR" sz="30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fa-IR" sz="30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a-IR" sz="3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a-IR" sz="30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a-IR" sz="30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9" y="3870375"/>
                <a:ext cx="9822873" cy="1261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0109" y="5424839"/>
                <a:ext cx="9822873" cy="969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2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a-IR" sz="3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fa-IR" sz="30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3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fa-IR" sz="3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9" y="5424839"/>
                <a:ext cx="9822873" cy="9690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0" y="0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7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974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685"/>
            <a:ext cx="12192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800" dirty="0">
                <a:solidFill>
                  <a:srgbClr val="FF0000"/>
                </a:solidFill>
                <a:cs typeface="B Titr" panose="00000700000000000000" pitchFamily="2" charset="-78"/>
              </a:rPr>
              <a:t>روش </a:t>
            </a:r>
            <a:r>
              <a:rPr lang="fa-IR" sz="3800" dirty="0" smtClean="0">
                <a:solidFill>
                  <a:srgbClr val="FF0000"/>
                </a:solidFill>
                <a:cs typeface="B Titr" panose="00000700000000000000" pitchFamily="2" charset="-78"/>
              </a:rPr>
              <a:t>سوم(جمع صورت ها وجمع مخرج ها):</a:t>
            </a:r>
            <a:endParaRPr lang="fa-IR" sz="3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3400" dirty="0">
                <a:cs typeface="B Zar" panose="00000400000000000000" pitchFamily="2" charset="-78"/>
              </a:rPr>
              <a:t>اگر </a:t>
            </a:r>
            <a:r>
              <a:rPr lang="fa-IR" sz="3400" dirty="0" smtClean="0">
                <a:cs typeface="B Zar" panose="00000400000000000000" pitchFamily="2" charset="-78"/>
              </a:rPr>
              <a:t>صورت های دو کسرومخرج های آن دو کسر با هم جمع کنیم کسر حاصل بین آن دو عدد قرار دارد.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85821" y="2755712"/>
                <a:ext cx="8768746" cy="95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2</m:t>
                          </m:r>
                        </m:den>
                      </m:f>
                      <m:r>
                        <a:rPr lang="fa-IR" sz="30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</m:t>
                      </m:r>
                      <m:r>
                        <a:rPr lang="fa-IR" sz="3000" b="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                                                                               </m:t>
                      </m:r>
                      <m:r>
                        <a:rPr lang="fa-IR" sz="30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21" y="2755712"/>
                <a:ext cx="8768746" cy="9596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9878291" y="1921182"/>
            <a:ext cx="2313709" cy="7065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000" b="1" dirty="0" smtClean="0">
                <a:solidFill>
                  <a:srgbClr val="00B050"/>
                </a:solidFill>
                <a:cs typeface="B Mitra" panose="00000400000000000000" pitchFamily="2" charset="-78"/>
              </a:rPr>
              <a:t>مثال روش سوم</a:t>
            </a:r>
            <a:endParaRPr lang="en-US" sz="3000" b="1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4824" y="4137442"/>
                <a:ext cx="8630741" cy="959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2</m:t>
                          </m:r>
                        </m:den>
                      </m:f>
                      <m:r>
                        <a:rPr lang="fa-IR" sz="30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</m:t>
                      </m:r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4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9</m:t>
                          </m:r>
                        </m:den>
                      </m:f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7</m:t>
                          </m:r>
                        </m:den>
                      </m:f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2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5</m:t>
                          </m:r>
                        </m:den>
                      </m:f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8</m:t>
                          </m:r>
                        </m:den>
                      </m:f>
                      <m:r>
                        <a:rPr lang="fa-IR" sz="3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B Zar" panose="00000400000000000000" pitchFamily="2" charset="-78"/>
                        </a:rPr>
                        <m:t>                </m:t>
                      </m:r>
                      <m:f>
                        <m:fPr>
                          <m:ctrlPr>
                            <a:rPr lang="fa-IR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</m:ctrlPr>
                        </m:fPr>
                        <m:num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fa-IR" sz="3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B Zar" panose="00000400000000000000" pitchFamily="2" charset="-78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24" y="4137442"/>
                <a:ext cx="8630741" cy="9596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26" y="4617285"/>
            <a:ext cx="1897038" cy="19071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0" y="0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7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9029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46218" y="96982"/>
            <a:ext cx="5934075" cy="12287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000" b="1" dirty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  <a:t>دسته بندی اعداد گویا</a:t>
            </a:r>
          </a:p>
        </p:txBody>
      </p:sp>
      <p:sp>
        <p:nvSpPr>
          <p:cNvPr id="3" name="Rectangle 2"/>
          <p:cNvSpPr/>
          <p:nvPr/>
        </p:nvSpPr>
        <p:spPr>
          <a:xfrm>
            <a:off x="974581" y="1163782"/>
            <a:ext cx="8990012" cy="1104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>
              <a:defRPr/>
            </a:pPr>
            <a:r>
              <a:rPr lang="fa-IR" sz="2500" b="1" dirty="0">
                <a:solidFill>
                  <a:srgbClr val="7030A0"/>
                </a:solidFill>
              </a:rPr>
              <a:t>اعداد گویا را به دو صورت </a:t>
            </a:r>
            <a:r>
              <a:rPr lang="fa-IR" sz="2500" b="1" dirty="0">
                <a:solidFill>
                  <a:srgbClr val="FF0000"/>
                </a:solidFill>
              </a:rPr>
              <a:t>کسری و اعشاری </a:t>
            </a:r>
            <a:r>
              <a:rPr lang="fa-IR" sz="2500" b="1" dirty="0">
                <a:solidFill>
                  <a:srgbClr val="7030A0"/>
                </a:solidFill>
              </a:rPr>
              <a:t>نمایش می دهند. به طور کلی وقتی اعداد گویا را به صورت اعشاری بنویسیم </a:t>
            </a:r>
            <a:r>
              <a:rPr lang="fa-IR" sz="2500" b="1" dirty="0">
                <a:solidFill>
                  <a:srgbClr val="00B050"/>
                </a:solidFill>
              </a:rPr>
              <a:t>( یعنی صورت کسر بر مخرج تقسیم کنیم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9004" y="2502648"/>
            <a:ext cx="1490662" cy="7163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3333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اعداد گویا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02583" y="2533796"/>
            <a:ext cx="2374445" cy="497681"/>
            <a:chOff x="1485598" y="2680965"/>
            <a:chExt cx="2374444" cy="49715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485598" y="3124200"/>
              <a:ext cx="217169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706528" y="2680965"/>
              <a:ext cx="2153514" cy="497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2000" b="1" dirty="0">
                  <a:solidFill>
                    <a:srgbClr val="FF0000"/>
                  </a:solidFill>
                </a:rPr>
                <a:t>تقسیم صورت بر مخرج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46418" y="2445324"/>
            <a:ext cx="1747668" cy="83099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3333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اعداد اعشاری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994256" y="2324245"/>
            <a:ext cx="1206500" cy="1193800"/>
            <a:chOff x="3670478" y="4139485"/>
            <a:chExt cx="1206322" cy="119451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4273639" y="4139485"/>
              <a:ext cx="60316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3670478" y="4139485"/>
              <a:ext cx="1206322" cy="1194515"/>
              <a:chOff x="3670478" y="4139485"/>
              <a:chExt cx="1206322" cy="1194515"/>
            </a:xfrm>
          </p:grpSpPr>
          <p:cxnSp>
            <p:nvCxnSpPr>
              <p:cNvPr id="12" name="Elbow Connector 11"/>
              <p:cNvCxnSpPr/>
              <p:nvPr/>
            </p:nvCxnSpPr>
            <p:spPr>
              <a:xfrm>
                <a:off x="3670478" y="4724035"/>
                <a:ext cx="1206322" cy="609965"/>
              </a:xfrm>
              <a:prstGeom prst="bentConnector3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4273639" y="4139485"/>
                <a:ext cx="0" cy="58455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/>
          <p:cNvSpPr txBox="1"/>
          <p:nvPr/>
        </p:nvSpPr>
        <p:spPr>
          <a:xfrm>
            <a:off x="7108394" y="1781756"/>
            <a:ext cx="945272" cy="83099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3333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مختوم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19126" y="2963266"/>
            <a:ext cx="1105933" cy="83099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3333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نا مختوم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8235806" y="2908445"/>
            <a:ext cx="1206500" cy="1193800"/>
            <a:chOff x="3670478" y="4139485"/>
            <a:chExt cx="1206322" cy="119451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273639" y="4139485"/>
              <a:ext cx="60316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34"/>
            <p:cNvGrpSpPr>
              <a:grpSpLocks/>
            </p:cNvGrpSpPr>
            <p:nvPr/>
          </p:nvGrpSpPr>
          <p:grpSpPr bwMode="auto">
            <a:xfrm>
              <a:off x="3670478" y="4139485"/>
              <a:ext cx="1206322" cy="1194515"/>
              <a:chOff x="3670478" y="4139485"/>
              <a:chExt cx="1206322" cy="1194515"/>
            </a:xfrm>
          </p:grpSpPr>
          <p:cxnSp>
            <p:nvCxnSpPr>
              <p:cNvPr id="19" name="Elbow Connector 18"/>
              <p:cNvCxnSpPr/>
              <p:nvPr/>
            </p:nvCxnSpPr>
            <p:spPr>
              <a:xfrm>
                <a:off x="3670478" y="4724035"/>
                <a:ext cx="1206322" cy="609965"/>
              </a:xfrm>
              <a:prstGeom prst="bentConnector3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273639" y="4139485"/>
                <a:ext cx="0" cy="58455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Box 20"/>
          <p:cNvSpPr txBox="1"/>
          <p:nvPr/>
        </p:nvSpPr>
        <p:spPr>
          <a:xfrm>
            <a:off x="8466430" y="2168633"/>
            <a:ext cx="1647388" cy="83099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3333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متناوب ساده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96481" y="3878268"/>
            <a:ext cx="1647388" cy="83099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3333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متناوب مرکب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48786" y="4287278"/>
            <a:ext cx="1117358" cy="95410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rgbClr val="00B05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مانند :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9" y="4375054"/>
            <a:ext cx="15430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703609" y="4275041"/>
            <a:ext cx="2586038" cy="715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FF0000"/>
                </a:solidFill>
                <a:latin typeface="+mn-lt"/>
                <a:cs typeface="+mn-cs"/>
              </a:rPr>
              <a:t>( عدد اعشاری مختوم )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222" y="5154516"/>
            <a:ext cx="2266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473797" y="5183091"/>
            <a:ext cx="3175000" cy="8318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FF0000"/>
                </a:solidFill>
                <a:latin typeface="+mn-lt"/>
                <a:cs typeface="+mn-cs"/>
              </a:rPr>
              <a:t>( عدد اعشاری متناوب ساده 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659" y="6016529"/>
            <a:ext cx="3327400" cy="8302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FF0000"/>
                </a:solidFill>
                <a:latin typeface="+mn-lt"/>
                <a:cs typeface="+mn-cs"/>
              </a:rPr>
              <a:t>( عدد اعشاری متناوب مرکب )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954" y="5237066"/>
            <a:ext cx="32686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954" y="6076854"/>
            <a:ext cx="32686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Elbow Connector 30"/>
          <p:cNvCxnSpPr/>
          <p:nvPr/>
        </p:nvCxnSpPr>
        <p:spPr bwMode="auto">
          <a:xfrm>
            <a:off x="2199253" y="2979882"/>
            <a:ext cx="1206500" cy="609600"/>
          </a:xfrm>
          <a:prstGeom prst="bentConnector3">
            <a:avLst>
              <a:gd name="adj1" fmla="val -526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96223" y="3024334"/>
            <a:ext cx="9934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 smtClean="0">
                <a:solidFill>
                  <a:srgbClr val="3333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کسری</a:t>
            </a:r>
            <a:endParaRPr lang="fa-IR" sz="2400" b="1" dirty="0">
              <a:solidFill>
                <a:srgbClr val="3333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931" y="67778"/>
            <a:ext cx="1851268" cy="1861168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0" y="0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7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649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4" grpId="0"/>
      <p:bldP spid="15" grpId="0"/>
      <p:bldP spid="21" grpId="0"/>
      <p:bldP spid="22" grpId="0"/>
      <p:bldP spid="23" grpId="0"/>
      <p:bldP spid="25" grpId="0"/>
      <p:bldP spid="27" grpId="0"/>
      <p:bldP spid="28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12080" y="0"/>
            <a:ext cx="697992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000" dirty="0" smtClean="0">
                <a:solidFill>
                  <a:srgbClr val="FF0000"/>
                </a:solidFill>
              </a:rPr>
              <a:t>سوال)</a:t>
            </a:r>
            <a:r>
              <a:rPr lang="fa-IR" sz="3000" dirty="0" smtClean="0"/>
              <a:t>به ازای چه مقدار از  کسر </a:t>
            </a:r>
          </a:p>
          <a:p>
            <a:pPr algn="r"/>
            <a:r>
              <a:rPr lang="fa-IR" sz="3000" dirty="0"/>
              <a:t> </a:t>
            </a:r>
            <a:r>
              <a:rPr lang="fa-IR" sz="3000" dirty="0" smtClean="0"/>
              <a:t>     </a:t>
            </a:r>
            <a:r>
              <a:rPr lang="fa-IR" sz="3000" dirty="0" smtClean="0">
                <a:solidFill>
                  <a:srgbClr val="FF0000"/>
                </a:solidFill>
              </a:rPr>
              <a:t>الف)</a:t>
            </a:r>
            <a:r>
              <a:rPr lang="fa-IR" sz="3000" dirty="0" smtClean="0"/>
              <a:t>تولید کننده یک اعشاری مختوم است</a:t>
            </a:r>
            <a:r>
              <a:rPr lang="fa-IR" sz="3000" dirty="0" smtClean="0">
                <a:solidFill>
                  <a:srgbClr val="FF0000"/>
                </a:solidFill>
              </a:rPr>
              <a:t>؟</a:t>
            </a:r>
          </a:p>
          <a:p>
            <a:pPr algn="r"/>
            <a:r>
              <a:rPr lang="fa-IR" sz="3000" dirty="0">
                <a:solidFill>
                  <a:srgbClr val="FF0000"/>
                </a:solidFill>
              </a:rPr>
              <a:t> </a:t>
            </a:r>
            <a:r>
              <a:rPr lang="fa-IR" sz="3000" dirty="0" smtClean="0">
                <a:solidFill>
                  <a:srgbClr val="FF0000"/>
                </a:solidFill>
              </a:rPr>
              <a:t>      ب)</a:t>
            </a:r>
            <a:r>
              <a:rPr lang="fa-IR" sz="3000" dirty="0" smtClean="0"/>
              <a:t> تولید کننده یک اعشاری متناوب ساده است</a:t>
            </a:r>
            <a:r>
              <a:rPr lang="fa-IR" sz="3000" dirty="0" smtClean="0">
                <a:solidFill>
                  <a:srgbClr val="FF0000"/>
                </a:solidFill>
              </a:rPr>
              <a:t>؟</a:t>
            </a:r>
          </a:p>
          <a:p>
            <a:pPr algn="r"/>
            <a:r>
              <a:rPr lang="fa-IR" sz="3000" dirty="0">
                <a:solidFill>
                  <a:srgbClr val="FF0000"/>
                </a:solidFill>
              </a:rPr>
              <a:t> </a:t>
            </a:r>
            <a:r>
              <a:rPr lang="fa-IR" sz="3000" dirty="0" smtClean="0">
                <a:solidFill>
                  <a:srgbClr val="FF0000"/>
                </a:solidFill>
              </a:rPr>
              <a:t>      ج)</a:t>
            </a:r>
            <a:r>
              <a:rPr lang="fa-IR" sz="3000" dirty="0" smtClean="0"/>
              <a:t> تولید کننده یک اعشاری متناوب مرکب است</a:t>
            </a:r>
            <a:r>
              <a:rPr lang="fa-IR" sz="3000" dirty="0" smtClean="0">
                <a:solidFill>
                  <a:srgbClr val="FF0000"/>
                </a:solidFill>
              </a:rPr>
              <a:t>؟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5286" y="0"/>
            <a:ext cx="313508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NZ" sz="3000" dirty="0" smtClean="0">
                <a:solidFill>
                  <a:srgbClr val="FF0000"/>
                </a:solidFill>
              </a:rPr>
              <a:t>a</a:t>
            </a:r>
            <a:endParaRPr lang="fa-IR" sz="3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04031" y="-87204"/>
                <a:ext cx="582659" cy="728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2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fa-IR" sz="22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55</m:t>
                          </m:r>
                        </m:den>
                      </m:f>
                    </m:oMath>
                  </m:oMathPara>
                </a14:m>
                <a:endParaRPr lang="fa-IR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031" y="-87204"/>
                <a:ext cx="582659" cy="7284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0724605" y="2168435"/>
            <a:ext cx="1467395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پاسخ الف</a:t>
            </a:r>
            <a:endParaRPr lang="fa-IR" sz="3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88980" y="2780043"/>
                <a:ext cx="859979" cy="748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a-IR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3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a-IR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fa-IR" sz="300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r>
                  <a:rPr lang="fa-IR" sz="3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 </a:t>
                </a:r>
                <a:endParaRPr lang="fa-IR" sz="30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80" y="2780043"/>
                <a:ext cx="859979" cy="748154"/>
              </a:xfrm>
              <a:prstGeom prst="rect">
                <a:avLst/>
              </a:prstGeom>
              <a:blipFill>
                <a:blip r:embed="rId3"/>
                <a:stretch>
                  <a:fillRect r="-14894" b="-975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55185" y="2780043"/>
                <a:ext cx="1057084" cy="728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2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22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fa-IR" sz="22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fa-IR" sz="2200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a-IR" sz="22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fa-IR" sz="22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fa-IR" sz="22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185" y="2780043"/>
                <a:ext cx="1057084" cy="7284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77484" y="2877121"/>
            <a:ext cx="2025473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N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a=</a:t>
            </a:r>
            <a:r>
              <a:rPr lang="fa-IR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مضارب11</a:t>
            </a:r>
            <a:endParaRPr lang="fa-IR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50879" y="3528197"/>
            <a:ext cx="121484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پاسخ ب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7484" y="4159539"/>
            <a:ext cx="5396997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N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a=</a:t>
            </a:r>
            <a:r>
              <a:rPr lang="fa-IR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مضارب5 باشد ولی مضارب 11 نباشد</a:t>
            </a:r>
            <a:endParaRPr lang="fa-IR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77153" y="4887959"/>
            <a:ext cx="1088572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پاسخ ج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7484" y="5441957"/>
            <a:ext cx="5396997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N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a=</a:t>
            </a:r>
            <a:r>
              <a:rPr lang="fa-IR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تمامی اعداد به غیر از مضارب 5و11</a:t>
            </a:r>
            <a:endParaRPr lang="fa-IR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3" y="-1"/>
            <a:ext cx="1527096" cy="15352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0" y="1603654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6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1151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7309" y="331266"/>
            <a:ext cx="9494691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000" dirty="0" smtClean="0">
                <a:solidFill>
                  <a:srgbClr val="FF0000"/>
                </a:solidFill>
              </a:rPr>
              <a:t>سوال)</a:t>
            </a:r>
            <a:r>
              <a:rPr lang="fa-IR" sz="3000" dirty="0" smtClean="0"/>
              <a:t>به ازای چه مقداراز    کسر         مولد کسر اعشاری        است؟</a:t>
            </a:r>
            <a:endParaRPr lang="fa-IR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815726" y="352700"/>
                <a:ext cx="1074333" cy="5643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a-IR" sz="3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̅"/>
                          <m:ctrlPr>
                            <a:rPr lang="fa-IR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a-IR" sz="3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</m:acc>
                    </m:oMath>
                  </m:oMathPara>
                </a14:m>
                <a:endParaRPr lang="fa-IR" sz="3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726" y="352700"/>
                <a:ext cx="1074333" cy="5643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46584" y="220390"/>
                <a:ext cx="1191224" cy="829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5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25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a-IR" sz="25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a-IR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a-IR" sz="25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a-IR" sz="25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fa-IR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584" y="220390"/>
                <a:ext cx="1191224" cy="829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483716" y="287386"/>
                <a:ext cx="47801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a-IR" sz="3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3716" y="287386"/>
                <a:ext cx="47801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408228" y="1071155"/>
            <a:ext cx="783772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پاسخ</a:t>
            </a:r>
            <a:endParaRPr lang="fa-IR" sz="3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0" y="1625153"/>
                <a:ext cx="7971926" cy="976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99</m:t>
                          </m:r>
                        </m:den>
                      </m:f>
                      <m:r>
                        <a:rPr lang="fa-IR" sz="3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99</m:t>
                          </m:r>
                        </m:den>
                      </m:f>
                      <m:r>
                        <a:rPr lang="fa-IR" sz="3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a-I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a-IR" sz="3000" i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fa-I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fa-IR" sz="3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a-I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a-IR" sz="30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a-IR" sz="3000" i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25153"/>
                <a:ext cx="7971926" cy="9767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731829" y="2656533"/>
            <a:ext cx="2460171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000" dirty="0" smtClean="0">
                <a:solidFill>
                  <a:srgbClr val="FF0000"/>
                </a:solidFill>
              </a:rPr>
              <a:t>سوال)</a:t>
            </a:r>
            <a:r>
              <a:rPr lang="fa-IR" sz="3000" dirty="0" smtClean="0"/>
              <a:t>مقایسه کنید.</a:t>
            </a:r>
            <a:endParaRPr lang="fa-IR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5521" y="3456631"/>
                <a:ext cx="3977371" cy="95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>
                              <a:latin typeface="Cambria Math" panose="02040503050406030204" pitchFamily="18" charset="0"/>
                            </a:rPr>
                            <m:t>1000001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1000002</m:t>
                          </m:r>
                        </m:den>
                      </m:f>
                      <m:r>
                        <a:rPr lang="fa-IR" sz="3000" b="0" i="0" smtClean="0">
                          <a:latin typeface="Cambria Math" panose="02040503050406030204" pitchFamily="18" charset="0"/>
                        </a:rPr>
                        <m:t>          </m:t>
                      </m:r>
                      <m:f>
                        <m:fPr>
                          <m:ctrlPr>
                            <a:rPr lang="fa-I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100001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100002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21" y="3456631"/>
                <a:ext cx="3977371" cy="9596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593082" y="3426487"/>
                <a:ext cx="3857204" cy="959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>
                              <a:latin typeface="Cambria Math" panose="02040503050406030204" pitchFamily="18" charset="0"/>
                            </a:rPr>
                            <m:t>100000</m:t>
                          </m:r>
                          <m:r>
                            <a:rPr lang="fa-IR" sz="3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100000</m:t>
                          </m:r>
                          <m:r>
                            <a:rPr lang="fa-IR" sz="3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a-IR" sz="30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f>
                        <m:fPr>
                          <m:ctrlPr>
                            <a:rPr lang="fa-I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10000</m:t>
                          </m:r>
                          <m:r>
                            <a:rPr lang="fa-IR" sz="3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10000</m:t>
                          </m:r>
                          <m:r>
                            <a:rPr lang="fa-IR" sz="3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082" y="3426487"/>
                <a:ext cx="3857204" cy="9596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2135605" y="3677825"/>
            <a:ext cx="666206" cy="666206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3000" dirty="0">
              <a:solidFill>
                <a:sysClr val="windowText" lastClr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188581" y="3603371"/>
            <a:ext cx="666206" cy="666206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3000" dirty="0">
              <a:solidFill>
                <a:sysClr val="windowText" lastClr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35605" y="3677825"/>
            <a:ext cx="666206" cy="666206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000" dirty="0" smtClean="0">
                <a:solidFill>
                  <a:sysClr val="windowText" lastClr="000000"/>
                </a:solidFill>
              </a:rPr>
              <a:t>&lt;</a:t>
            </a:r>
            <a:endParaRPr lang="fa-IR" sz="3000" dirty="0">
              <a:solidFill>
                <a:sysClr val="windowText" lastClr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188581" y="3603371"/>
            <a:ext cx="666206" cy="666206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000" dirty="0" smtClean="0">
                <a:solidFill>
                  <a:sysClr val="windowText" lastClr="000000"/>
                </a:solidFill>
              </a:rPr>
              <a:t>&gt;</a:t>
            </a:r>
            <a:endParaRPr lang="fa-IR" sz="3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647440" y="5240909"/>
                <a:ext cx="3857204" cy="959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>
                              <a:latin typeface="Cambria Math" panose="02040503050406030204" pitchFamily="18" charset="0"/>
                            </a:rPr>
                            <m:t>100000</m:t>
                          </m:r>
                          <m:r>
                            <a:rPr lang="fa-IR" sz="3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100000</m:t>
                          </m:r>
                          <m:r>
                            <a:rPr lang="fa-IR" sz="3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a-IR" sz="30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f>
                        <m:fPr>
                          <m:ctrlPr>
                            <a:rPr lang="fa-I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10000</m:t>
                          </m:r>
                          <m:r>
                            <a:rPr lang="fa-IR" sz="3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a-IR" sz="3000" i="0">
                              <a:latin typeface="Cambria Math" panose="02040503050406030204" pitchFamily="18" charset="0"/>
                            </a:rPr>
                            <m:t>10000</m:t>
                          </m:r>
                          <m:r>
                            <a:rPr lang="fa-IR" sz="3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440" y="5240909"/>
                <a:ext cx="3857204" cy="9596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>
            <a:off x="5242939" y="5417793"/>
            <a:ext cx="666206" cy="666206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3000" dirty="0">
              <a:solidFill>
                <a:sysClr val="windowText" lastClr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242939" y="5417793"/>
            <a:ext cx="666206" cy="666206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000" dirty="0" smtClean="0">
                <a:solidFill>
                  <a:sysClr val="windowText" lastClr="000000"/>
                </a:solidFill>
              </a:rPr>
              <a:t>&gt;</a:t>
            </a:r>
            <a:endParaRPr lang="fa-IR" sz="3000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0" y="0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9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9138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10" grpId="0"/>
      <p:bldP spid="3" grpId="0"/>
      <p:bldP spid="9" grpId="0"/>
      <p:bldP spid="12" grpId="0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نمونه فصل2</Template>
  <TotalTime>0</TotalTime>
  <Words>474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B Mitra</vt:lpstr>
      <vt:lpstr>B Nazanin</vt:lpstr>
      <vt:lpstr>B Titr</vt:lpstr>
      <vt:lpstr>B Zar</vt:lpstr>
      <vt:lpstr>Calibri</vt:lpstr>
      <vt:lpstr>Calibri Light</vt:lpstr>
      <vt:lpstr>Cambria Math</vt:lpstr>
      <vt:lpstr>IranNastaliq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2</cp:revision>
  <dcterms:created xsi:type="dcterms:W3CDTF">2019-07-08T18:05:09Z</dcterms:created>
  <dcterms:modified xsi:type="dcterms:W3CDTF">2019-07-09T07:43:24Z</dcterms:modified>
</cp:coreProperties>
</file>