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14" r:id="rId2"/>
    <p:sldId id="258" r:id="rId3"/>
    <p:sldId id="447"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9" autoAdjust="0"/>
    <p:restoredTop sz="94660"/>
  </p:normalViewPr>
  <p:slideViewPr>
    <p:cSldViewPr>
      <p:cViewPr>
        <p:scale>
          <a:sx n="77" d="100"/>
          <a:sy n="77" d="100"/>
        </p:scale>
        <p:origin x="-9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B45DAE4-6313-462A-9E40-4A644F6DAEEB}" type="datetimeFigureOut">
              <a:rPr lang="en-US" smtClean="0"/>
              <a:t>11/30/2023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C47D4E3-CD3B-414A-B715-93A53098628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5DAE4-6313-462A-9E40-4A644F6DAEE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5DAE4-6313-462A-9E40-4A644F6DAEE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5DAE4-6313-462A-9E40-4A644F6DAEE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7D4E3-CD3B-414A-B715-93A53098628A}" type="slidenum">
              <a:rPr lang="en-US" smtClean="0"/>
              <a:t>‹#›</a:t>
            </a:fld>
            <a:endParaRPr lang="en-US"/>
          </a:p>
        </p:txBody>
      </p:sp>
    </p:spTree>
    <p:extLst>
      <p:ext uri="{BB962C8B-B14F-4D97-AF65-F5344CB8AC3E}">
        <p14:creationId xmlns:p14="http://schemas.microsoft.com/office/powerpoint/2010/main" val="122925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45DAE4-6313-462A-9E40-4A644F6DAEE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5DAE4-6313-462A-9E40-4A644F6DAEE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B45DAE4-6313-462A-9E40-4A644F6DAEEB}"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7D4E3-CD3B-414A-B715-93A53098628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45DAE4-6313-462A-9E40-4A644F6DAEEB}" type="datetimeFigureOut">
              <a:rPr lang="en-US" smtClean="0"/>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45DAE4-6313-462A-9E40-4A644F6DAEEB}" type="datetimeFigureOut">
              <a:rPr lang="en-US" smtClean="0"/>
              <a:t>11/30/2023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5DAE4-6313-462A-9E40-4A644F6DAEEB}" type="datetimeFigureOut">
              <a:rPr lang="en-US" smtClean="0"/>
              <a:t>11/30/2023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B45DAE4-6313-462A-9E40-4A644F6DAEEB}" type="datetimeFigureOut">
              <a:rPr lang="en-US" smtClean="0"/>
              <a:t>11/30/2023</a:t>
            </a:fld>
            <a:endParaRPr lang="en-US"/>
          </a:p>
        </p:txBody>
      </p:sp>
      <p:sp>
        <p:nvSpPr>
          <p:cNvPr id="7" name="Slide Number Placeholder 6"/>
          <p:cNvSpPr>
            <a:spLocks noGrp="1"/>
          </p:cNvSpPr>
          <p:nvPr>
            <p:ph type="sldNum" sz="quarter" idx="12"/>
          </p:nvPr>
        </p:nvSpPr>
        <p:spPr/>
        <p:txBody>
          <a:bodyPr/>
          <a:lstStyle/>
          <a:p>
            <a:fld id="{AC47D4E3-CD3B-414A-B715-93A53098628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5DAE4-6313-462A-9E40-4A644F6DAEEB}" type="datetimeFigureOut">
              <a:rPr lang="en-US" smtClean="0"/>
              <a:t>11/30/2023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C47D4E3-CD3B-414A-B715-93A5309862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60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B45DAE4-6313-462A-9E40-4A644F6DAEEB}" type="datetimeFigureOut">
              <a:rPr lang="en-US" smtClean="0"/>
              <a:t>11/30/2023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C47D4E3-CD3B-414A-B715-93A5309862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1200" y="1595107"/>
            <a:ext cx="4953000" cy="1015663"/>
          </a:xfrm>
          <a:prstGeom prst="rect">
            <a:avLst/>
          </a:prstGeom>
          <a:noFill/>
        </p:spPr>
        <p:txBody>
          <a:bodyPr wrap="square" rtlCol="0">
            <a:spAutoFit/>
          </a:bodyPr>
          <a:lstStyle/>
          <a:p>
            <a:pPr algn="ctr"/>
            <a:r>
              <a:rPr lang="fa-IR" sz="3000" b="1" dirty="0" smtClean="0">
                <a:ln w="3175">
                  <a:solidFill>
                    <a:schemeClr val="tx1">
                      <a:lumMod val="50000"/>
                      <a:lumOff val="50000"/>
                    </a:schemeClr>
                  </a:solidFill>
                  <a:prstDash val="solid"/>
                </a:ln>
                <a:solidFill>
                  <a:srgbClr val="3CB800"/>
                </a:solidFill>
                <a:cs typeface="B Yekan" panose="00000400000000000000" pitchFamily="2" charset="-78"/>
              </a:rPr>
              <a:t>اخلاق </a:t>
            </a:r>
            <a:r>
              <a:rPr lang="fa-IR" sz="3000" b="1" dirty="0">
                <a:ln w="3175">
                  <a:solidFill>
                    <a:schemeClr val="tx1">
                      <a:lumMod val="50000"/>
                      <a:lumOff val="50000"/>
                    </a:schemeClr>
                  </a:solidFill>
                  <a:prstDash val="solid"/>
                </a:ln>
                <a:solidFill>
                  <a:srgbClr val="3CB800"/>
                </a:solidFill>
                <a:cs typeface="B Yekan" panose="00000400000000000000" pitchFamily="2" charset="-78"/>
              </a:rPr>
              <a:t>حرفه </a:t>
            </a:r>
            <a:r>
              <a:rPr lang="fa-IR" sz="3000" b="1" dirty="0" smtClean="0">
                <a:ln w="3175">
                  <a:solidFill>
                    <a:schemeClr val="tx1">
                      <a:lumMod val="50000"/>
                      <a:lumOff val="50000"/>
                    </a:schemeClr>
                  </a:solidFill>
                  <a:prstDash val="solid"/>
                </a:ln>
                <a:solidFill>
                  <a:srgbClr val="3CB800"/>
                </a:solidFill>
                <a:cs typeface="B Yekan" panose="00000400000000000000" pitchFamily="2" charset="-78"/>
              </a:rPr>
              <a:t>ای</a:t>
            </a:r>
            <a:r>
              <a:rPr lang="fa-IR" sz="3000" b="1" dirty="0">
                <a:ln w="3175">
                  <a:solidFill>
                    <a:schemeClr val="tx1">
                      <a:lumMod val="50000"/>
                      <a:lumOff val="50000"/>
                    </a:schemeClr>
                  </a:solidFill>
                  <a:prstDash val="solid"/>
                </a:ln>
                <a:solidFill>
                  <a:srgbClr val="3CB800"/>
                </a:solidFill>
                <a:cs typeface="B Yekan" panose="00000400000000000000" pitchFamily="2" charset="-78"/>
              </a:rPr>
              <a:t> </a:t>
            </a:r>
            <a:r>
              <a:rPr lang="fa-IR" sz="3000" b="1" dirty="0" smtClean="0">
                <a:ln w="3175">
                  <a:solidFill>
                    <a:schemeClr val="tx1">
                      <a:lumMod val="50000"/>
                      <a:lumOff val="50000"/>
                    </a:schemeClr>
                  </a:solidFill>
                  <a:prstDash val="solid"/>
                </a:ln>
                <a:solidFill>
                  <a:srgbClr val="3CB800"/>
                </a:solidFill>
                <a:cs typeface="B Yekan" panose="00000400000000000000" pitchFamily="2" charset="-78"/>
              </a:rPr>
              <a:t>برای اساتید و مدرسان دانشگاه</a:t>
            </a:r>
            <a:endParaRPr lang="en-US" sz="2700" b="1" dirty="0">
              <a:ln w="3175">
                <a:solidFill>
                  <a:schemeClr val="tx1">
                    <a:lumMod val="50000"/>
                    <a:lumOff val="50000"/>
                  </a:schemeClr>
                </a:solidFill>
                <a:prstDash val="solid"/>
              </a:ln>
              <a:solidFill>
                <a:srgbClr val="3CB800"/>
              </a:solidFill>
              <a:cs typeface="B Yekan" panose="00000400000000000000" pitchFamily="2" charset="-78"/>
            </a:endParaRPr>
          </a:p>
        </p:txBody>
      </p:sp>
      <p:sp>
        <p:nvSpPr>
          <p:cNvPr id="8" name="Rectangle 7"/>
          <p:cNvSpPr/>
          <p:nvPr/>
        </p:nvSpPr>
        <p:spPr>
          <a:xfrm>
            <a:off x="1411789" y="2754771"/>
            <a:ext cx="5906069" cy="646331"/>
          </a:xfrm>
          <a:prstGeom prst="rect">
            <a:avLst/>
          </a:prstGeom>
        </p:spPr>
        <p:txBody>
          <a:bodyPr wrap="square">
            <a:spAutoFit/>
          </a:bodyPr>
          <a:lstStyle/>
          <a:p>
            <a:pPr algn="ctr" rtl="1"/>
            <a:endParaRPr lang="en-US" dirty="0">
              <a:cs typeface="B Titr" panose="00000700000000000000" pitchFamily="2" charset="-78"/>
            </a:endParaRPr>
          </a:p>
          <a:p>
            <a:pPr algn="ctr" rtl="1"/>
            <a:r>
              <a:rPr lang="fa-IR" dirty="0" smtClean="0">
                <a:ln w="0"/>
                <a:solidFill>
                  <a:srgbClr val="0070C0"/>
                </a:solidFill>
                <a:effectLst>
                  <a:outerShdw blurRad="38100" dist="25400" dir="5400000" algn="ctr" rotWithShape="0">
                    <a:srgbClr val="6E747A">
                      <a:alpha val="43000"/>
                    </a:srgbClr>
                  </a:outerShdw>
                </a:effectLst>
                <a:cs typeface="B Titr" panose="00000700000000000000" pitchFamily="2" charset="-78"/>
              </a:rPr>
              <a:t>.</a:t>
            </a:r>
            <a:endParaRPr lang="en-US" dirty="0">
              <a:ln w="0"/>
              <a:solidFill>
                <a:srgbClr val="0070C0"/>
              </a:solidFill>
              <a:effectLst>
                <a:outerShdw blurRad="38100" dist="25400" dir="5400000" algn="ctr" rotWithShape="0">
                  <a:srgbClr val="6E747A">
                    <a:alpha val="43000"/>
                  </a:srgbClr>
                </a:outerShdw>
              </a:effectLst>
              <a:cs typeface="B Titr" panose="00000700000000000000" pitchFamily="2" charset="-78"/>
            </a:endParaRPr>
          </a:p>
        </p:txBody>
      </p:sp>
    </p:spTree>
    <p:extLst>
      <p:ext uri="{BB962C8B-B14F-4D97-AF65-F5344CB8AC3E}">
        <p14:creationId xmlns:p14="http://schemas.microsoft.com/office/powerpoint/2010/main" val="255605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1000"/>
                                        <p:tgtEl>
                                          <p:spTgt spid="8">
                                            <p:txEl>
                                              <p:pRg st="1" end="1"/>
                                            </p:txEl>
                                          </p:spTgt>
                                        </p:tgtEl>
                                      </p:cBhvr>
                                    </p:animEffect>
                                    <p:anim calcmode="lin" valueType="num">
                                      <p:cBhvr>
                                        <p:cTn id="11"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71600" y="1981200"/>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بر این اساس اخلاق حرفه اي قادر خواهد بود به مسائل و  پرسش هاي اخلاقي و اصول و ارزش هاي اخلاقي يک نظام حرفه اي بپردازد و ناظر بر اخلاق در محيط حرفه اي باشد. اخلاق حرفه اي را همچنین می‌توان مجموعه قواعدي تلقی نمود که بايد افراد داوطلبانه و بر اساس نداي وجدان و فطرت خويش در انجام کار حرفه اي رعايت </a:t>
            </a:r>
            <a:r>
              <a:rPr lang="fa-IR"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کنند</a:t>
            </a:r>
            <a:r>
              <a:rPr lang="en-US"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3907722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71600" y="1981200"/>
            <a:ext cx="7043336" cy="1815882"/>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بدون آن که الزام خارجي داشته باشند يا در صورت تخلف، به مجازات هاي قانوني دچار شوند. در بعد فردی، اخلاق فردي ناظر بر مسئوليت پذيري فرد در برابر رفتار فردي و رفتار حرفه اي </a:t>
            </a:r>
            <a:r>
              <a:rPr lang="fa-IR"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است</a:t>
            </a:r>
            <a:r>
              <a:rPr lang="en-US"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2752445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71600" y="1981200"/>
            <a:ext cx="7043336" cy="1815882"/>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بطور خلاصه اخلاق حرفه اي به مجموعه رفتاري متداول در ميان اهل يک حرفه؛ مديريت رفتار و کردار آدمي حین انجام وظایف حرفه اي؛ و مجموعه اي از قوانين که از ماهيت حرفه و شغل استنباط می‌گردد اطلاق </a:t>
            </a:r>
            <a:r>
              <a:rPr lang="fa-IR"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می‌گرد</a:t>
            </a:r>
            <a:r>
              <a:rPr lang="en-US"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3828305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36431" y="1757083"/>
            <a:ext cx="7043336" cy="3108543"/>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نظريه حرفه‌اي شدن  و حرفه‌اي‌گرايي به عنوان زير مجموعه‌اي از نظريه اجتماعي  از منظري ديگر لزوم ارتباط بين افراد و نهادها با يکديگر را برجسته مي‌سازد. حرفه‌اي شدن به معني بروز توانمندي در حل مسائل حرفه‌اي از طريق دانش عميق و تجربه است و حرفه‌اي گرايي ضمن عطف توجه به حرفه‌اي‌ها و لزوم مهارت فني، مهارت اجتماعي و تقليد بر ارزش ها و نکات اخلاقي از سوي آنها، به فرآيندي اطلاق </a:t>
            </a:r>
            <a:r>
              <a:rPr lang="fa-IR"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مي‌شود</a:t>
            </a:r>
            <a:r>
              <a:rPr lang="en-US"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60500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36431" y="1757083"/>
            <a:ext cx="7043336" cy="1815882"/>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که از يک سو، از طريق ايجاد ارتباط موثر بين شاغلين يک حرفه با جامعه، اخلاق کاري مرتبط با آن حرفه را در بين اعضاء تحکيم مي‌بخشد و از سوي ديگر با تاکيد بر عملکرد مثبت مورد انتظار، موجب ارتقا و منزلت اجتماعی آن حرفه در جامعه می‌گردد. </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4238769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36431" y="1757083"/>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حرفه‌اي شدن مستلزم داشتن دانش عميق، بصيرت، تعهد، مسئووليت‌پذيري و پاسخ‌گويي فردي به ويژه در تعاملات اجتماعي است و بيش از تاکيد بر بهره هوشي  متکي بر هوش عاطفي  است؛ زيرا حرفه‌اي‌ها مي‌بايست در برقراري ارتباط با ديگران و تاثيرگذاري بر روي آنها از مهارت بالايي برخوردار باشند.</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1710546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1815882"/>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پر واضح است که تحصيل اين ويژگي ها به سادگي ميسر نيست و مستلزم تعليم و تربيت به ويژه يادگيري مستمر است. بر اين اساس بين حرفه و شغل  تفاوت وجود دارد  هر شغلي يک حرفه نيست ولي هر حرفه يک شغل است. </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4011532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246769"/>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به همين دليل است که از دارندگان مشاغل حرفه‌اي انتظار بيشتري در داشتن عملکرد با کيفيت بالا در مقايسه با ساير شاغلين وجود دارد که در صورت برآورده نشدن آن، جايگاه و منزلت آن حرفه مخدوش مي‌شود و ترميم آن به سادگي صورت نمي‌پذيرد.</a:t>
            </a:r>
          </a:p>
        </p:txBody>
      </p:sp>
    </p:spTree>
    <p:extLst>
      <p:ext uri="{BB962C8B-B14F-4D97-AF65-F5344CB8AC3E}">
        <p14:creationId xmlns:p14="http://schemas.microsoft.com/office/powerpoint/2010/main" val="1896339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246769"/>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تعهد به اخلاق حرفه‌اي از جمله جنبه‌هاي اساسي در موسسات علمي به ويژه دانشگاه ها محسوب مي‌شود. برخي از دلايل ارتباط سازمان ها و موسسات از جمله موسسات توليدي - تجاري با محيط‌هاي علمي با توجه به اين بعد از اخلاق حرفه‌اي است. </a:t>
            </a:r>
          </a:p>
        </p:txBody>
      </p:sp>
    </p:spTree>
    <p:extLst>
      <p:ext uri="{BB962C8B-B14F-4D97-AF65-F5344CB8AC3E}">
        <p14:creationId xmlns:p14="http://schemas.microsoft.com/office/powerpoint/2010/main" val="2298951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246769"/>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هدف آنها از برقراري ارتباط ضمن يادگيري، کسب منزلت اجتماعي براي آن موسسه و ايجاد نوعي شهرت است که با اتکاء به حرفه‌اي‌ها حاصل مي‌گردد. چنين رويکردي به دانشگاه ها و چنين انتظاري به ويژه از اساتيد، حرفه‌اي عمل کردن آنها را با محيط بيش از پيش مورد تاکيد قرار مي‌دهد.</a:t>
            </a:r>
          </a:p>
        </p:txBody>
      </p:sp>
    </p:spTree>
    <p:extLst>
      <p:ext uri="{BB962C8B-B14F-4D97-AF65-F5344CB8AC3E}">
        <p14:creationId xmlns:p14="http://schemas.microsoft.com/office/powerpoint/2010/main" val="3635634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76200"/>
            <a:ext cx="3343834" cy="420136"/>
          </a:xfrm>
        </p:spPr>
        <p:txBody>
          <a:bodyPr>
            <a:noAutofit/>
          </a:bodyPr>
          <a:lstStyle/>
          <a:p>
            <a:pPr algn="just" rtl="1"/>
            <a:r>
              <a:rPr lang="fa-IR" sz="2800" dirty="0" smtClean="0">
                <a:solidFill>
                  <a:srgbClr val="FF0000"/>
                </a:solidFill>
                <a:cs typeface="B Nazanin" panose="00000400000000000000" pitchFamily="2" charset="-78"/>
              </a:rPr>
              <a:t>فهرست مطالب</a:t>
            </a:r>
            <a:endParaRPr lang="fa-IR" sz="2800" dirty="0">
              <a:solidFill>
                <a:srgbClr val="FF0000"/>
              </a:solidFill>
              <a:cs typeface="B Nazanin" panose="00000400000000000000" pitchFamily="2" charset="-78"/>
            </a:endParaRPr>
          </a:p>
        </p:txBody>
      </p:sp>
      <p:sp>
        <p:nvSpPr>
          <p:cNvPr id="4" name="Rectangle 3"/>
          <p:cNvSpPr/>
          <p:nvPr/>
        </p:nvSpPr>
        <p:spPr>
          <a:xfrm>
            <a:off x="1219200" y="1143000"/>
            <a:ext cx="7266714" cy="4257576"/>
          </a:xfrm>
          <a:prstGeom prst="rect">
            <a:avLst/>
          </a:prstGeom>
        </p:spPr>
        <p:txBody>
          <a:bodyPr wrap="square">
            <a:spAutoFit/>
          </a:bodyPr>
          <a:lstStyle/>
          <a:p>
            <a:pPr algn="r" rtl="1">
              <a:spcAft>
                <a:spcPts val="800"/>
              </a:spcAft>
            </a:pPr>
            <a:r>
              <a:rPr lang="fa-IR"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مقدمه</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spcAft>
                <a:spcPts val="800"/>
              </a:spcAft>
            </a:pPr>
            <a:r>
              <a:rPr lang="fa-IR" sz="2800" b="1" dirty="0">
                <a:solidFill>
                  <a:srgbClr val="000000"/>
                </a:solidFill>
                <a:latin typeface="Calibri" panose="020F0502020204030204" pitchFamily="34" charset="0"/>
                <a:ea typeface="Calibri" panose="020F0502020204030204" pitchFamily="34" charset="0"/>
                <a:cs typeface="B Zar" panose="00000400000000000000" pitchFamily="2" charset="-78"/>
              </a:rPr>
              <a:t>تعاریف اخلاق حرفه </a:t>
            </a:r>
            <a:r>
              <a:rPr lang="fa-IR"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ای</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spcAft>
                <a:spcPts val="800"/>
              </a:spcAft>
            </a:pPr>
            <a:r>
              <a:rPr lang="fa-IR" sz="2800" b="1" dirty="0">
                <a:solidFill>
                  <a:srgbClr val="000000"/>
                </a:solidFill>
                <a:latin typeface="Calibri" panose="020F0502020204030204" pitchFamily="34" charset="0"/>
                <a:ea typeface="Calibri" panose="020F0502020204030204" pitchFamily="34" charset="0"/>
                <a:cs typeface="B Zar" panose="00000400000000000000" pitchFamily="2" charset="-78"/>
              </a:rPr>
              <a:t>تاریخچه اخلاق حرفه </a:t>
            </a:r>
            <a:r>
              <a:rPr lang="fa-IR"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ای</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spcAft>
                <a:spcPts val="800"/>
              </a:spcAft>
            </a:pPr>
            <a:r>
              <a:rPr lang="fa-IR" sz="2800" b="1" dirty="0">
                <a:solidFill>
                  <a:srgbClr val="000000"/>
                </a:solidFill>
                <a:latin typeface="Calibri" panose="020F0502020204030204" pitchFamily="34" charset="0"/>
                <a:ea typeface="Calibri" panose="020F0502020204030204" pitchFamily="34" charset="0"/>
                <a:cs typeface="B Zar" panose="00000400000000000000" pitchFamily="2" charset="-78"/>
              </a:rPr>
              <a:t>اخلاق حرفه‌ای در </a:t>
            </a:r>
            <a:r>
              <a:rPr lang="fa-IR"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دانشگاه</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spcAft>
                <a:spcPts val="800"/>
              </a:spcAft>
            </a:pPr>
            <a:r>
              <a:rPr lang="fa-IR" sz="2800" b="1" dirty="0">
                <a:solidFill>
                  <a:srgbClr val="000000"/>
                </a:solidFill>
                <a:latin typeface="Calibri" panose="020F0502020204030204" pitchFamily="34" charset="0"/>
                <a:ea typeface="Calibri" panose="020F0502020204030204" pitchFamily="34" charset="0"/>
                <a:cs typeface="B Zar" panose="00000400000000000000" pitchFamily="2" charset="-78"/>
              </a:rPr>
              <a:t>اعضای هیأت علمی و اخلاق حرفه </a:t>
            </a:r>
            <a:r>
              <a:rPr lang="fa-IR"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ای</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spcAft>
                <a:spcPts val="800"/>
              </a:spcAft>
            </a:pPr>
            <a:r>
              <a:rPr lang="fa-IR" sz="2800" b="1" dirty="0">
                <a:solidFill>
                  <a:srgbClr val="000000"/>
                </a:solidFill>
                <a:latin typeface="Calibri" panose="020F0502020204030204" pitchFamily="34" charset="0"/>
                <a:ea typeface="Calibri" panose="020F0502020204030204" pitchFamily="34" charset="0"/>
                <a:cs typeface="B Zar" panose="00000400000000000000" pitchFamily="2" charset="-78"/>
              </a:rPr>
              <a:t>ابعاد اخلاق حرفه‌ای در دانشگاه </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spcAft>
                <a:spcPts val="800"/>
              </a:spcAft>
            </a:pPr>
            <a:r>
              <a:rPr lang="fa-IR" sz="2800" b="1" dirty="0">
                <a:solidFill>
                  <a:srgbClr val="000000"/>
                </a:solidFill>
                <a:latin typeface="Calibri" panose="020F0502020204030204" pitchFamily="34" charset="0"/>
                <a:ea typeface="Calibri" panose="020F0502020204030204" pitchFamily="34" charset="0"/>
                <a:cs typeface="B Zar" panose="00000400000000000000" pitchFamily="2" charset="-78"/>
              </a:rPr>
              <a:t>مسئولیت </a:t>
            </a:r>
            <a:r>
              <a:rPr lang="fa-IR"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علمی</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spcAft>
                <a:spcPts val="800"/>
              </a:spcAft>
            </a:pPr>
            <a:r>
              <a:rPr lang="fa-IR" sz="2800" b="1" dirty="0">
                <a:solidFill>
                  <a:srgbClr val="000000"/>
                </a:solidFill>
                <a:latin typeface="Calibri" panose="020F0502020204030204" pitchFamily="34" charset="0"/>
                <a:ea typeface="Calibri" panose="020F0502020204030204" pitchFamily="34" charset="0"/>
                <a:cs typeface="B Zar" panose="00000400000000000000" pitchFamily="2" charset="-78"/>
              </a:rPr>
              <a:t>مسئولیت </a:t>
            </a:r>
            <a:r>
              <a:rPr lang="fa-IR"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آموزشی</a:t>
            </a:r>
            <a:endParaRPr lang="en-US" sz="28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val="2563659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آموزه هاي اخلاقي ريشه در 1500 سال پيش از ميلاد دارند. به طوري كه در تاريخ آمده است ده فرمان مشهور موسي، ميراث يك قبيله سامي است كه به ازاي هر ده انگشت دست، صادر شده تا به آساني امكان يادآوري آنها وجود داشته باشد. اين گونه فرمان هاي پنج گانه يا دهگانه در ميان تمدن هاي قبل از دوران كتابت و آموزش انسان رايج بوده است. </a:t>
            </a:r>
          </a:p>
        </p:txBody>
      </p:sp>
    </p:spTree>
    <p:extLst>
      <p:ext uri="{BB962C8B-B14F-4D97-AF65-F5344CB8AC3E}">
        <p14:creationId xmlns:p14="http://schemas.microsoft.com/office/powerpoint/2010/main" val="1936860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3108543"/>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در زمان داريوش پادشاه هخامنشي 486) تا 521 پيش از ميلاد) كودكان از پوشش خدمات و حمايت اجتماعي بهره مند می‌شدند. دستمزد كارگران براساس مهارت و سن طبقه بندي می‌شدند. مادران از مرخصي و حقوق زايمان و نيز حق اولاد استفاده می‌كردند. حقوق زن و مرد برابر بود و زنان می‌توانستند كار نيمه وقت انتخاب كنند تا از عهده وظايفي كه در خانه داشتند برآيند </a:t>
            </a:r>
          </a:p>
        </p:txBody>
      </p:sp>
    </p:spTree>
    <p:extLst>
      <p:ext uri="{BB962C8B-B14F-4D97-AF65-F5344CB8AC3E}">
        <p14:creationId xmlns:p14="http://schemas.microsoft.com/office/powerpoint/2010/main" val="25518319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1815882"/>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آن چه در تاريخ شناخته شده و مدون فرهنگ انساني نشان می‌دهد، زرتشت نخستين كسي است كه در برترين پايه به ارزش هاي والاي اخلاقي انديشيده و با زباني آسماني درباره آن‌ها سخن گفته است. </a:t>
            </a:r>
          </a:p>
        </p:txBody>
      </p:sp>
    </p:spTree>
    <p:extLst>
      <p:ext uri="{BB962C8B-B14F-4D97-AF65-F5344CB8AC3E}">
        <p14:creationId xmlns:p14="http://schemas.microsoft.com/office/powerpoint/2010/main" val="2225474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1815882"/>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سخنان و انديشه هاي زرتشت بسيار بلند و ارجمند است تا بدان جا كه از دوران باستان دوستداران افلاطون براي ستايش او، وي را با زرتشت می‌سنجيدند و فيلسوف نام آور آلماني نيچه از زرتشت در نقش  "آفريننده اخلاق"سخن می‌گويد. </a:t>
            </a:r>
          </a:p>
        </p:txBody>
      </p:sp>
    </p:spTree>
    <p:extLst>
      <p:ext uri="{BB962C8B-B14F-4D97-AF65-F5344CB8AC3E}">
        <p14:creationId xmlns:p14="http://schemas.microsoft.com/office/powerpoint/2010/main" val="2995217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در سال 1803 ميلادي توماس پرسيوال، پزشك، فيلسوف و نويسنده سرشناس انگليسي در شهر منچستر، قانون  )اخلاقيات پزشكي(  خود را منتشر كرد. در سال 1847 نخستين جلسه انجمن پزشكان آمريكا در فيلادلفيا " اصول اخلاق پزشكي آمريكا " را با الهام گرفتن از همان قانون پرسيوال به تصويب رساند </a:t>
            </a:r>
          </a:p>
        </p:txBody>
      </p:sp>
    </p:spTree>
    <p:extLst>
      <p:ext uri="{BB962C8B-B14F-4D97-AF65-F5344CB8AC3E}">
        <p14:creationId xmlns:p14="http://schemas.microsoft.com/office/powerpoint/2010/main" val="3460840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246769"/>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كه به ترتيب در سال هاي بعد و دست آخر در سال 2001 در آمريكا مورد تجديد نظر قرار گرفت. در آمريكا نهضت فرهنگ اخلاقي توسط فليكس آدلر تأسيس شد. وي اولين جامعه اخلاقي را با فراخوان يك صد رهبر، شخصيت اجتماعي و فرهنگي در تاريخ 15 ماه می‌سال 1876 در نيويورك بنيان نهاد.</a:t>
            </a:r>
          </a:p>
        </p:txBody>
      </p:sp>
    </p:spTree>
    <p:extLst>
      <p:ext uri="{BB962C8B-B14F-4D97-AF65-F5344CB8AC3E}">
        <p14:creationId xmlns:p14="http://schemas.microsoft.com/office/powerpoint/2010/main" val="4249298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246769"/>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از آن پس جوامع ديگري در شيكاگو1882، فيلادلفيا 1889، يكي پس از ديگري در شهرهاي آمريكا تشكيل شدند. بيش از30 جامعه اخلاقي در ايالات متحده آمريكا كه هر كدام حدود 6000 عضو دارند كه بيش از نيمي از آنها را زنان و جوانان تشكيل می‌دهند، وجود دارد </a:t>
            </a:r>
          </a:p>
        </p:txBody>
      </p:sp>
    </p:spTree>
    <p:extLst>
      <p:ext uri="{BB962C8B-B14F-4D97-AF65-F5344CB8AC3E}">
        <p14:creationId xmlns:p14="http://schemas.microsoft.com/office/powerpoint/2010/main" val="797421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20953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تاریخچه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3108543"/>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در آغاز قرن بيستم، ادوارد وستر مارك اثر خود را تحت عنوان "ريشه‌ها و شکل گيري ديدگاه هاي اخلاقي" در دو جلد منتشر كرد و طي آن تفاوت هاي جوامع در زمينه موضوعاتي از قبيل نادرست بودن كشتار به هر دليل و انگيزه مورد بررسي قرار داد. تاكنون دايره المعارف‌ها و دانشنامه هاي متعددي  )بيش از بيست دوره(  درحوزه هاي متفاوت اخلاق در جهان نوشته شده است</a:t>
            </a:r>
          </a:p>
        </p:txBody>
      </p:sp>
    </p:spTree>
    <p:extLst>
      <p:ext uri="{BB962C8B-B14F-4D97-AF65-F5344CB8AC3E}">
        <p14:creationId xmlns:p14="http://schemas.microsoft.com/office/powerpoint/2010/main" val="2548367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4858" y="1143000"/>
            <a:ext cx="3393878"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اخلاق حرفه‌ای در دانشگاه</a:t>
            </a:r>
            <a:endParaRPr lang="fa-IR" sz="3200" dirty="0">
              <a:solidFill>
                <a:srgbClr val="FF0000"/>
              </a:solidFill>
              <a:cs typeface="B Nazanin" panose="00000400000000000000" pitchFamily="2" charset="-78"/>
            </a:endParaRPr>
          </a:p>
        </p:txBody>
      </p:sp>
      <p:sp>
        <p:nvSpPr>
          <p:cNvPr id="5" name="Rectangle 4"/>
          <p:cNvSpPr/>
          <p:nvPr/>
        </p:nvSpPr>
        <p:spPr>
          <a:xfrm>
            <a:off x="1295400" y="1905000"/>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یکی از عوامل موثر در توسعه و پیشرفت علمی، شکل گیری اخلاق حرفه‌ای در اجتماع علمی است. اجتماع علمی عبارت است از جمع دانشمندان و محققان و مؤسسات آموزش علمی و پژوهشی که در سطح یک جامعه علمی به فعالیت مشغول هستند و مطابق قواعد و هنجارهای رسمی و غیر رسمی عمل می‌کنند و ارتباط فعال علمی با اجتماعات علمی دیگر دارند</a:t>
            </a:r>
          </a:p>
        </p:txBody>
      </p:sp>
    </p:spTree>
    <p:extLst>
      <p:ext uri="{BB962C8B-B14F-4D97-AF65-F5344CB8AC3E}">
        <p14:creationId xmlns:p14="http://schemas.microsoft.com/office/powerpoint/2010/main" val="2585243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76200"/>
            <a:ext cx="3343834" cy="420136"/>
          </a:xfrm>
        </p:spPr>
        <p:txBody>
          <a:bodyPr>
            <a:noAutofit/>
          </a:bodyPr>
          <a:lstStyle/>
          <a:p>
            <a:pPr algn="just" rtl="1"/>
            <a:r>
              <a:rPr lang="fa-IR" sz="2800" dirty="0" smtClean="0">
                <a:solidFill>
                  <a:srgbClr val="FF0000"/>
                </a:solidFill>
                <a:cs typeface="B Nazanin" panose="00000400000000000000" pitchFamily="2" charset="-78"/>
              </a:rPr>
              <a:t>فهرست مطالب</a:t>
            </a:r>
            <a:endParaRPr lang="fa-IR" sz="2800" dirty="0">
              <a:solidFill>
                <a:srgbClr val="FF0000"/>
              </a:solidFill>
              <a:cs typeface="B Nazanin" panose="00000400000000000000" pitchFamily="2" charset="-78"/>
            </a:endParaRPr>
          </a:p>
        </p:txBody>
      </p:sp>
      <p:sp>
        <p:nvSpPr>
          <p:cNvPr id="4" name="Rectangle 3"/>
          <p:cNvSpPr/>
          <p:nvPr/>
        </p:nvSpPr>
        <p:spPr>
          <a:xfrm>
            <a:off x="1676400" y="1143000"/>
            <a:ext cx="6809514" cy="6555641"/>
          </a:xfrm>
          <a:prstGeom prst="rect">
            <a:avLst/>
          </a:prstGeom>
        </p:spPr>
        <p:txBody>
          <a:bodyPr wrap="square">
            <a:spAutoFit/>
          </a:bodyPr>
          <a:lstStyle/>
          <a:p>
            <a:pPr algn="r" rtl="1">
              <a:lnSpc>
                <a:spcPct val="150000"/>
              </a:lnSpc>
              <a:spcAft>
                <a:spcPts val="800"/>
              </a:spcAft>
            </a:pPr>
            <a:r>
              <a:rPr lang="fa-IR"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مسئولیت پژوهشی</a:t>
            </a:r>
            <a:endParaRPr lang="en-US"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lnSpc>
                <a:spcPct val="150000"/>
              </a:lnSpc>
              <a:spcAft>
                <a:spcPts val="800"/>
              </a:spcAft>
            </a:pPr>
            <a:r>
              <a:rPr lang="fa-IR" sz="2400" b="1" dirty="0">
                <a:solidFill>
                  <a:srgbClr val="000000"/>
                </a:solidFill>
                <a:latin typeface="Calibri" panose="020F0502020204030204" pitchFamily="34" charset="0"/>
                <a:ea typeface="Calibri" panose="020F0502020204030204" pitchFamily="34" charset="0"/>
                <a:cs typeface="B Zar" panose="00000400000000000000" pitchFamily="2" charset="-78"/>
              </a:rPr>
              <a:t>باور به خود </a:t>
            </a:r>
            <a:r>
              <a:rPr lang="fa-IR"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کارایی</a:t>
            </a:r>
            <a:endParaRPr lang="en-US"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lnSpc>
                <a:spcPct val="150000"/>
              </a:lnSpc>
              <a:spcAft>
                <a:spcPts val="800"/>
              </a:spcAft>
            </a:pPr>
            <a:r>
              <a:rPr lang="fa-IR" sz="2400" b="1" dirty="0">
                <a:solidFill>
                  <a:srgbClr val="000000"/>
                </a:solidFill>
                <a:latin typeface="Calibri" panose="020F0502020204030204" pitchFamily="34" charset="0"/>
                <a:ea typeface="Calibri" panose="020F0502020204030204" pitchFamily="34" charset="0"/>
                <a:cs typeface="B Zar" panose="00000400000000000000" pitchFamily="2" charset="-78"/>
              </a:rPr>
              <a:t>حس تعلق به اجتماع </a:t>
            </a:r>
            <a:r>
              <a:rPr lang="fa-IR"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علمی</a:t>
            </a:r>
            <a:endParaRPr lang="en-US"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lnSpc>
                <a:spcPct val="150000"/>
              </a:lnSpc>
              <a:spcAft>
                <a:spcPts val="800"/>
              </a:spcAft>
            </a:pPr>
            <a:r>
              <a:rPr lang="fa-IR" sz="2400" b="1" dirty="0">
                <a:solidFill>
                  <a:srgbClr val="000000"/>
                </a:solidFill>
                <a:latin typeface="Calibri" panose="020F0502020204030204" pitchFamily="34" charset="0"/>
                <a:ea typeface="Calibri" panose="020F0502020204030204" pitchFamily="34" charset="0"/>
                <a:cs typeface="B Zar" panose="00000400000000000000" pitchFamily="2" charset="-78"/>
              </a:rPr>
              <a:t>اصول ممارست </a:t>
            </a:r>
            <a:r>
              <a:rPr lang="fa-IR"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علمی</a:t>
            </a:r>
            <a:endParaRPr lang="en-US"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lnSpc>
                <a:spcPct val="150000"/>
              </a:lnSpc>
              <a:spcAft>
                <a:spcPts val="800"/>
              </a:spcAft>
            </a:pPr>
            <a:r>
              <a:rPr lang="fa-IR" sz="2400" b="1" dirty="0">
                <a:solidFill>
                  <a:srgbClr val="000000"/>
                </a:solidFill>
                <a:latin typeface="Calibri" panose="020F0502020204030204" pitchFamily="34" charset="0"/>
                <a:ea typeface="Calibri" panose="020F0502020204030204" pitchFamily="34" charset="0"/>
                <a:cs typeface="B Zar" panose="00000400000000000000" pitchFamily="2" charset="-78"/>
              </a:rPr>
              <a:t>ویژگی اخلاقی </a:t>
            </a:r>
            <a:r>
              <a:rPr lang="fa-IR"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عالمان</a:t>
            </a:r>
            <a:endParaRPr lang="en-US"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lnSpc>
                <a:spcPct val="150000"/>
              </a:lnSpc>
              <a:spcAft>
                <a:spcPts val="800"/>
              </a:spcAft>
            </a:pPr>
            <a:r>
              <a:rPr lang="fa-IR" sz="2400" b="1" dirty="0">
                <a:solidFill>
                  <a:srgbClr val="000000"/>
                </a:solidFill>
                <a:latin typeface="Calibri" panose="020F0502020204030204" pitchFamily="34" charset="0"/>
                <a:ea typeface="Calibri" panose="020F0502020204030204" pitchFamily="34" charset="0"/>
                <a:cs typeface="B Zar" panose="00000400000000000000" pitchFamily="2" charset="-78"/>
              </a:rPr>
              <a:t>عوامل موثر بر اخلاق حرفه‌ای اساتید </a:t>
            </a:r>
            <a:r>
              <a:rPr lang="fa-IR"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rPr>
              <a:t>دانشگاه</a:t>
            </a:r>
            <a:endParaRPr lang="en-US"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lnSpc>
                <a:spcPct val="150000"/>
              </a:lnSpc>
              <a:spcAft>
                <a:spcPts val="800"/>
              </a:spcAft>
            </a:pPr>
            <a:r>
              <a:rPr lang="fa-IR" sz="2400" b="1" dirty="0">
                <a:solidFill>
                  <a:srgbClr val="000000"/>
                </a:solidFill>
                <a:latin typeface="Calibri" panose="020F0502020204030204" pitchFamily="34" charset="0"/>
                <a:ea typeface="Calibri" panose="020F0502020204030204" pitchFamily="34" charset="0"/>
                <a:cs typeface="B Zar" panose="00000400000000000000" pitchFamily="2" charset="-78"/>
              </a:rPr>
              <a:t>استراتژی‌های درونی کردن اخلاق حرفه‌ای دانشگاهی</a:t>
            </a:r>
          </a:p>
          <a:p>
            <a:pPr algn="r" rtl="1">
              <a:lnSpc>
                <a:spcPct val="150000"/>
              </a:lnSpc>
              <a:spcAft>
                <a:spcPts val="800"/>
              </a:spcAft>
            </a:pPr>
            <a:r>
              <a:rPr lang="fa-IR" sz="2400" b="1" dirty="0">
                <a:solidFill>
                  <a:srgbClr val="000000"/>
                </a:solidFill>
                <a:latin typeface="Calibri" panose="020F0502020204030204" pitchFamily="34" charset="0"/>
                <a:ea typeface="Calibri" panose="020F0502020204030204" pitchFamily="34" charset="0"/>
                <a:cs typeface="B Zar" panose="00000400000000000000" pitchFamily="2" charset="-78"/>
              </a:rPr>
              <a:t>منابع</a:t>
            </a:r>
          </a:p>
          <a:p>
            <a:pPr algn="r" rtl="1">
              <a:lnSpc>
                <a:spcPct val="150000"/>
              </a:lnSpc>
              <a:spcAft>
                <a:spcPts val="800"/>
              </a:spcAft>
            </a:pPr>
            <a:endParaRPr lang="en-US" sz="2400" b="1" dirty="0">
              <a:solidFill>
                <a:srgbClr val="000000"/>
              </a:solidFill>
              <a:latin typeface="Calibri" panose="020F0502020204030204" pitchFamily="34" charset="0"/>
              <a:ea typeface="Calibri" panose="020F0502020204030204" pitchFamily="34" charset="0"/>
              <a:cs typeface="B Zar" panose="00000400000000000000" pitchFamily="2" charset="-78"/>
            </a:endParaRPr>
          </a:p>
          <a:p>
            <a:pPr algn="r" rtl="1">
              <a:lnSpc>
                <a:spcPct val="150000"/>
              </a:lnSpc>
              <a:spcAft>
                <a:spcPts val="800"/>
              </a:spcAft>
            </a:pPr>
            <a:endParaRPr lang="fa-IR" sz="2400" b="1" dirty="0" smtClean="0">
              <a:solidFill>
                <a:srgbClr val="000000"/>
              </a:solidFill>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val="1514358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81800" y="914400"/>
            <a:ext cx="1487507" cy="584775"/>
          </a:xfrm>
          <a:prstGeom prst="rect">
            <a:avLst/>
          </a:prstGeom>
        </p:spPr>
        <p:txBody>
          <a:bodyPr wrap="square">
            <a:spAutoFit/>
          </a:bodyPr>
          <a:lstStyle/>
          <a:p>
            <a:r>
              <a:rPr lang="fa-IR" sz="3200" b="1" dirty="0" smtClean="0">
                <a:solidFill>
                  <a:srgbClr val="FF0000"/>
                </a:solidFill>
                <a:latin typeface="Times New Roman" panose="02020603050405020304" pitchFamily="18" charset="0"/>
                <a:ea typeface="Calibri" panose="020F0502020204030204" pitchFamily="34" charset="0"/>
                <a:cs typeface="B Zar" panose="00000400000000000000" pitchFamily="2" charset="-78"/>
              </a:rPr>
              <a:t>مقدمه</a:t>
            </a:r>
            <a:endParaRPr lang="fa-IR" sz="3200" b="1" dirty="0">
              <a:solidFill>
                <a:srgbClr val="FF0000"/>
              </a:solidFill>
              <a:cs typeface="B Zar" panose="00000400000000000000" pitchFamily="2" charset="-78"/>
            </a:endParaRPr>
          </a:p>
        </p:txBody>
      </p:sp>
      <p:sp>
        <p:nvSpPr>
          <p:cNvPr id="5" name="Rectangle 4"/>
          <p:cNvSpPr/>
          <p:nvPr/>
        </p:nvSpPr>
        <p:spPr>
          <a:xfrm>
            <a:off x="1139762" y="1540364"/>
            <a:ext cx="7043336" cy="4616648"/>
          </a:xfrm>
          <a:prstGeom prst="rect">
            <a:avLst/>
          </a:prstGeom>
        </p:spPr>
        <p:txBody>
          <a:bodyPr wrap="square">
            <a:spAutoFit/>
          </a:bodyPr>
          <a:lstStyle/>
          <a:p>
            <a:pPr algn="just" rtl="1">
              <a:lnSpc>
                <a:spcPct val="150000"/>
              </a:lnSpc>
            </a:pPr>
            <a:r>
              <a:rPr lang="fa-IR" sz="2800" b="1" dirty="0">
                <a:solidFill>
                  <a:prstClr val="black"/>
                </a:solidFill>
                <a:latin typeface="Calibri" panose="020F0502020204030204" pitchFamily="34" charset="0"/>
                <a:ea typeface="Calibri" panose="020F0502020204030204" pitchFamily="34" charset="0"/>
                <a:cs typeface="B Zar" panose="00000400000000000000" pitchFamily="2" charset="-78"/>
              </a:rPr>
              <a:t>اخلاق حرفه‌ای در دانشگاه، دربرگيرنده مجموعه اي از احکام ارزشي، تکاليف رفتار، سلوک و دستورهايي براي اجراي آنها در محیط دانشگاه است (فراستخواه، 1385). </a:t>
            </a:r>
            <a:endParaRPr lang="en-US" sz="2800" b="1" dirty="0" smtClean="0">
              <a:solidFill>
                <a:prstClr val="black"/>
              </a:solidFill>
              <a:latin typeface="Calibri" panose="020F0502020204030204" pitchFamily="34" charset="0"/>
              <a:ea typeface="Calibri" panose="020F0502020204030204" pitchFamily="34" charset="0"/>
              <a:cs typeface="B Zar" panose="00000400000000000000" pitchFamily="2" charset="-78"/>
            </a:endParaRPr>
          </a:p>
          <a:p>
            <a:pPr algn="just" rtl="1">
              <a:lnSpc>
                <a:spcPct val="150000"/>
              </a:lnSpc>
            </a:pPr>
            <a:r>
              <a:rPr lang="fa-IR" sz="2800" b="1" dirty="0" smtClean="0">
                <a:solidFill>
                  <a:prstClr val="black"/>
                </a:solidFill>
                <a:latin typeface="Calibri" panose="020F0502020204030204" pitchFamily="34" charset="0"/>
                <a:ea typeface="Calibri" panose="020F0502020204030204" pitchFamily="34" charset="0"/>
                <a:cs typeface="B Zar" panose="00000400000000000000" pitchFamily="2" charset="-78"/>
              </a:rPr>
              <a:t>رابرت </a:t>
            </a:r>
            <a:r>
              <a:rPr lang="fa-IR" sz="2800" b="1" dirty="0">
                <a:solidFill>
                  <a:prstClr val="black"/>
                </a:solidFill>
                <a:latin typeface="Calibri" panose="020F0502020204030204" pitchFamily="34" charset="0"/>
                <a:ea typeface="Calibri" panose="020F0502020204030204" pitchFamily="34" charset="0"/>
                <a:cs typeface="B Zar" panose="00000400000000000000" pitchFamily="2" charset="-78"/>
              </a:rPr>
              <a:t>ک. مرتون جامعه شناس معاصر آمریکایی با طرح مفهوم </a:t>
            </a:r>
            <a:r>
              <a:rPr lang="fa-IR" sz="2800" b="1" dirty="0">
                <a:solidFill>
                  <a:srgbClr val="FF0000"/>
                </a:solidFill>
                <a:latin typeface="Calibri" panose="020F0502020204030204" pitchFamily="34" charset="0"/>
                <a:ea typeface="Calibri" panose="020F0502020204030204" pitchFamily="34" charset="0"/>
                <a:cs typeface="B Zar" panose="00000400000000000000" pitchFamily="2" charset="-78"/>
              </a:rPr>
              <a:t>(عرف علمی)  و (الزامات نهادی</a:t>
            </a:r>
            <a:r>
              <a:rPr lang="fa-IR" sz="2800" b="1" dirty="0">
                <a:solidFill>
                  <a:prstClr val="black"/>
                </a:solidFill>
                <a:latin typeface="Calibri" panose="020F0502020204030204" pitchFamily="34" charset="0"/>
                <a:ea typeface="Calibri" panose="020F0502020204030204" pitchFamily="34" charset="0"/>
                <a:cs typeface="B Zar" panose="00000400000000000000" pitchFamily="2" charset="-78"/>
              </a:rPr>
              <a:t>)  برای اولین بار در سال 1942 درصدد برآمد تا تصویر مشخصی از رفتار اخلاقی دانشگاهیان در دانشگاه نشان دهد.</a:t>
            </a:r>
            <a:endParaRPr lang="fa-IR" sz="2800" b="1" dirty="0">
              <a:solidFill>
                <a:prstClr val="black"/>
              </a:solidFill>
              <a:cs typeface="B Zar" panose="00000400000000000000" pitchFamily="2" charset="-78"/>
            </a:endParaRPr>
          </a:p>
        </p:txBody>
      </p:sp>
    </p:spTree>
    <p:extLst>
      <p:ext uri="{BB962C8B-B14F-4D97-AF65-F5344CB8AC3E}">
        <p14:creationId xmlns:p14="http://schemas.microsoft.com/office/powerpoint/2010/main" val="1048266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200" y="1066800"/>
            <a:ext cx="1050288" cy="584775"/>
          </a:xfrm>
          <a:prstGeom prst="rect">
            <a:avLst/>
          </a:prstGeom>
        </p:spPr>
        <p:txBody>
          <a:bodyPr wrap="none">
            <a:spAutoFit/>
          </a:bodyPr>
          <a:lstStyle/>
          <a:p>
            <a:r>
              <a:rPr lang="fa-IR" sz="3200" b="1" dirty="0" smtClean="0">
                <a:solidFill>
                  <a:srgbClr val="FF0000"/>
                </a:solidFill>
                <a:latin typeface="Times New Roman" panose="02020603050405020304" pitchFamily="18" charset="0"/>
                <a:ea typeface="Calibri" panose="020F0502020204030204" pitchFamily="34" charset="0"/>
                <a:cs typeface="B Zar" panose="00000400000000000000" pitchFamily="2" charset="-78"/>
              </a:rPr>
              <a:t>مقدمه</a:t>
            </a:r>
            <a:endParaRPr lang="fa-IR" sz="3200" b="1" dirty="0">
              <a:solidFill>
                <a:srgbClr val="FF0000"/>
              </a:solidFill>
              <a:cs typeface="B Zar" panose="00000400000000000000" pitchFamily="2" charset="-78"/>
            </a:endParaRPr>
          </a:p>
        </p:txBody>
      </p:sp>
      <p:sp>
        <p:nvSpPr>
          <p:cNvPr id="5" name="Rectangle 4"/>
          <p:cNvSpPr/>
          <p:nvPr/>
        </p:nvSpPr>
        <p:spPr>
          <a:xfrm>
            <a:off x="685800" y="1981200"/>
            <a:ext cx="7729136" cy="4031873"/>
          </a:xfrm>
          <a:prstGeom prst="rect">
            <a:avLst/>
          </a:prstGeom>
        </p:spPr>
        <p:txBody>
          <a:bodyPr wrap="square">
            <a:spAutoFit/>
          </a:bodyPr>
          <a:lstStyle/>
          <a:p>
            <a:pPr algn="just" rtl="1"/>
            <a:r>
              <a:rPr lang="fa-IR" sz="3200" b="1" dirty="0">
                <a:solidFill>
                  <a:prstClr val="black"/>
                </a:solidFill>
                <a:latin typeface="Calibri" panose="020F0502020204030204" pitchFamily="34" charset="0"/>
                <a:ea typeface="Calibri" panose="020F0502020204030204" pitchFamily="34" charset="0"/>
                <a:cs typeface="B Zar" panose="00000400000000000000" pitchFamily="2" charset="-78"/>
              </a:rPr>
              <a:t>به زعم وی نهاد علم واجد مجموعه مشخصی ازهنجارها و ارزش هاست که بنا به هدف اصلی علم یعنی توسعه دانش، تائید گردیده، مشروعیت یافته و از طریق نظام پاداش و مجازات، تقویت یا تضعیف می‌شود. </a:t>
            </a:r>
            <a:endParaRPr lang="en-US" sz="3200" b="1" dirty="0" smtClean="0">
              <a:solidFill>
                <a:prstClr val="black"/>
              </a:solidFill>
              <a:latin typeface="Calibri" panose="020F0502020204030204" pitchFamily="34" charset="0"/>
              <a:ea typeface="Calibri" panose="020F0502020204030204" pitchFamily="34" charset="0"/>
              <a:cs typeface="B Zar" panose="00000400000000000000" pitchFamily="2" charset="-78"/>
            </a:endParaRPr>
          </a:p>
          <a:p>
            <a:pPr algn="just" rtl="1"/>
            <a:r>
              <a:rPr lang="fa-IR" sz="3200" b="1" dirty="0" smtClean="0">
                <a:solidFill>
                  <a:prstClr val="black"/>
                </a:solidFill>
                <a:latin typeface="Calibri" panose="020F0502020204030204" pitchFamily="34" charset="0"/>
                <a:ea typeface="Calibri" panose="020F0502020204030204" pitchFamily="34" charset="0"/>
                <a:cs typeface="B Zar" panose="00000400000000000000" pitchFamily="2" charset="-78"/>
              </a:rPr>
              <a:t>چنین </a:t>
            </a:r>
            <a:r>
              <a:rPr lang="fa-IR" sz="3200" b="1" dirty="0">
                <a:solidFill>
                  <a:prstClr val="black"/>
                </a:solidFill>
                <a:latin typeface="Calibri" panose="020F0502020204030204" pitchFamily="34" charset="0"/>
                <a:ea typeface="Calibri" panose="020F0502020204030204" pitchFamily="34" charset="0"/>
                <a:cs typeface="B Zar" panose="00000400000000000000" pitchFamily="2" charset="-78"/>
              </a:rPr>
              <a:t>هنجارها و ارزش هایی از طریق اجتماعی شدن </a:t>
            </a:r>
            <a:r>
              <a:rPr lang="fa-IR" sz="3200" b="1" dirty="0">
                <a:solidFill>
                  <a:srgbClr val="FF0000"/>
                </a:solidFill>
                <a:latin typeface="Calibri" panose="020F0502020204030204" pitchFamily="34" charset="0"/>
                <a:ea typeface="Calibri" panose="020F0502020204030204" pitchFamily="34" charset="0"/>
                <a:cs typeface="B Zar" panose="00000400000000000000" pitchFamily="2" charset="-78"/>
              </a:rPr>
              <a:t>(جامعه پذیری) </a:t>
            </a:r>
            <a:r>
              <a:rPr lang="fa-IR" sz="3200" b="1" dirty="0">
                <a:solidFill>
                  <a:prstClr val="black"/>
                </a:solidFill>
                <a:latin typeface="Calibri" panose="020F0502020204030204" pitchFamily="34" charset="0"/>
                <a:ea typeface="Calibri" panose="020F0502020204030204" pitchFamily="34" charset="0"/>
                <a:cs typeface="B Zar" panose="00000400000000000000" pitchFamily="2" charset="-78"/>
              </a:rPr>
              <a:t>توسط گروه های آموزشی منتقل و مجموعاً ابعاد </a:t>
            </a:r>
            <a:r>
              <a:rPr lang="fa-IR" sz="3200" b="1" dirty="0">
                <a:solidFill>
                  <a:srgbClr val="FF0000"/>
                </a:solidFill>
                <a:latin typeface="Calibri" panose="020F0502020204030204" pitchFamily="34" charset="0"/>
                <a:ea typeface="Calibri" panose="020F0502020204030204" pitchFamily="34" charset="0"/>
                <a:cs typeface="B Zar" panose="00000400000000000000" pitchFamily="2" charset="-78"/>
              </a:rPr>
              <a:t>اخلاق حرفه‌ای </a:t>
            </a:r>
            <a:r>
              <a:rPr lang="fa-IR" sz="3200" b="1" dirty="0">
                <a:solidFill>
                  <a:prstClr val="black"/>
                </a:solidFill>
                <a:latin typeface="Calibri" panose="020F0502020204030204" pitchFamily="34" charset="0"/>
                <a:ea typeface="Calibri" panose="020F0502020204030204" pitchFamily="34" charset="0"/>
                <a:cs typeface="B Zar" panose="00000400000000000000" pitchFamily="2" charset="-78"/>
              </a:rPr>
              <a:t>را شکل می‌دهند </a:t>
            </a:r>
            <a:r>
              <a:rPr lang="en-US" sz="3200" b="1" dirty="0" smtClean="0">
                <a:solidFill>
                  <a:prstClr val="black"/>
                </a:solidFill>
                <a:latin typeface="Calibri" panose="020F0502020204030204" pitchFamily="34" charset="0"/>
                <a:ea typeface="Calibri" panose="020F0502020204030204" pitchFamily="34" charset="0"/>
                <a:cs typeface="B Zar" panose="00000400000000000000" pitchFamily="2" charset="-78"/>
              </a:rPr>
              <a:t>.</a:t>
            </a:r>
            <a:endParaRPr lang="fa-IR" sz="3200" b="1" dirty="0">
              <a:solidFill>
                <a:prstClr val="black"/>
              </a:solidFill>
              <a:cs typeface="B Zar" panose="00000400000000000000" pitchFamily="2" charset="-78"/>
            </a:endParaRPr>
          </a:p>
        </p:txBody>
      </p:sp>
    </p:spTree>
    <p:extLst>
      <p:ext uri="{BB962C8B-B14F-4D97-AF65-F5344CB8AC3E}">
        <p14:creationId xmlns:p14="http://schemas.microsoft.com/office/powerpoint/2010/main" val="3841633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200" y="1066800"/>
            <a:ext cx="1050288" cy="584775"/>
          </a:xfrm>
          <a:prstGeom prst="rect">
            <a:avLst/>
          </a:prstGeom>
        </p:spPr>
        <p:txBody>
          <a:bodyPr wrap="none">
            <a:spAutoFit/>
          </a:bodyPr>
          <a:lstStyle/>
          <a:p>
            <a:r>
              <a:rPr lang="fa-IR" sz="3200" b="1" dirty="0" smtClean="0">
                <a:solidFill>
                  <a:srgbClr val="FF0000"/>
                </a:solidFill>
                <a:latin typeface="Times New Roman" panose="02020603050405020304" pitchFamily="18" charset="0"/>
                <a:ea typeface="Calibri" panose="020F0502020204030204" pitchFamily="34" charset="0"/>
                <a:cs typeface="B Zar" panose="00000400000000000000" pitchFamily="2" charset="-78"/>
              </a:rPr>
              <a:t>مقدمه</a:t>
            </a:r>
            <a:endParaRPr lang="fa-IR" sz="3200" b="1" dirty="0">
              <a:solidFill>
                <a:srgbClr val="FF0000"/>
              </a:solidFill>
              <a:cs typeface="B Zar" panose="00000400000000000000" pitchFamily="2" charset="-78"/>
            </a:endParaRPr>
          </a:p>
        </p:txBody>
      </p:sp>
      <p:sp>
        <p:nvSpPr>
          <p:cNvPr id="5" name="Rectangle 4"/>
          <p:cNvSpPr/>
          <p:nvPr/>
        </p:nvSpPr>
        <p:spPr>
          <a:xfrm>
            <a:off x="990600" y="1524000"/>
            <a:ext cx="7424336" cy="5262979"/>
          </a:xfrm>
          <a:prstGeom prst="rect">
            <a:avLst/>
          </a:prstGeom>
        </p:spPr>
        <p:txBody>
          <a:bodyPr wrap="square">
            <a:spAutoFit/>
          </a:bodyPr>
          <a:lstStyle/>
          <a:p>
            <a:pPr algn="just" rtl="1">
              <a:lnSpc>
                <a:spcPct val="150000"/>
              </a:lnSpc>
            </a:pPr>
            <a:r>
              <a:rPr lang="fa-IR" sz="2800" b="1" dirty="0">
                <a:solidFill>
                  <a:prstClr val="black"/>
                </a:solidFill>
                <a:latin typeface="Calibri" panose="020F0502020204030204" pitchFamily="34" charset="0"/>
                <a:ea typeface="Calibri" panose="020F0502020204030204" pitchFamily="34" charset="0"/>
                <a:cs typeface="B Zar" panose="00000400000000000000" pitchFamily="2" charset="-78"/>
              </a:rPr>
              <a:t>به نظر مرتون اخلاقیات علم کل یا ترکیب موزونی از ارزش ها و هنجارهای احساسی و عاطفی است که تعهد والتزامی برای دانشمند ایجاد می‌کند. </a:t>
            </a:r>
            <a:endParaRPr lang="en-US" sz="2800" b="1" dirty="0" smtClean="0">
              <a:solidFill>
                <a:prstClr val="black"/>
              </a:solidFill>
              <a:latin typeface="Calibri" panose="020F0502020204030204" pitchFamily="34" charset="0"/>
              <a:ea typeface="Calibri" panose="020F0502020204030204" pitchFamily="34" charset="0"/>
              <a:cs typeface="B Zar" panose="00000400000000000000" pitchFamily="2" charset="-78"/>
            </a:endParaRPr>
          </a:p>
          <a:p>
            <a:pPr algn="just" rtl="1">
              <a:lnSpc>
                <a:spcPct val="150000"/>
              </a:lnSpc>
            </a:pPr>
            <a:r>
              <a:rPr lang="fa-IR" sz="2800" b="1" dirty="0" smtClean="0">
                <a:solidFill>
                  <a:prstClr val="black"/>
                </a:solidFill>
                <a:latin typeface="Calibri" panose="020F0502020204030204" pitchFamily="34" charset="0"/>
                <a:ea typeface="Calibri" panose="020F0502020204030204" pitchFamily="34" charset="0"/>
                <a:cs typeface="B Zar" panose="00000400000000000000" pitchFamily="2" charset="-78"/>
              </a:rPr>
              <a:t>هنجارها </a:t>
            </a:r>
            <a:r>
              <a:rPr lang="fa-IR" sz="2800" b="1" dirty="0">
                <a:solidFill>
                  <a:prstClr val="black"/>
                </a:solidFill>
                <a:latin typeface="Calibri" panose="020F0502020204030204" pitchFamily="34" charset="0"/>
                <a:ea typeface="Calibri" panose="020F0502020204030204" pitchFamily="34" charset="0"/>
                <a:cs typeface="B Zar" panose="00000400000000000000" pitchFamily="2" charset="-78"/>
              </a:rPr>
              <a:t>به شکل اوامر، منع ها، دستورها، ترجیحات و اجازه ها تجلی می یابند و بر مبنای ارزش های نهادی مشروعیت پیدا می کنند </a:t>
            </a:r>
            <a:r>
              <a:rPr lang="fa-IR" sz="2800" b="1" dirty="0" smtClean="0">
                <a:solidFill>
                  <a:prstClr val="black"/>
                </a:solidFill>
                <a:latin typeface="Calibri" panose="020F0502020204030204" pitchFamily="34" charset="0"/>
                <a:ea typeface="Calibri" panose="020F0502020204030204" pitchFamily="34" charset="0"/>
                <a:cs typeface="B Zar" panose="00000400000000000000" pitchFamily="2" charset="-78"/>
              </a:rPr>
              <a:t>.</a:t>
            </a:r>
            <a:endParaRPr lang="en-US" sz="2800" b="1" dirty="0" smtClean="0">
              <a:solidFill>
                <a:prstClr val="black"/>
              </a:solidFill>
              <a:latin typeface="Calibri" panose="020F0502020204030204" pitchFamily="34" charset="0"/>
              <a:ea typeface="Calibri" panose="020F0502020204030204" pitchFamily="34" charset="0"/>
              <a:cs typeface="B Zar" panose="00000400000000000000" pitchFamily="2" charset="-78"/>
            </a:endParaRPr>
          </a:p>
          <a:p>
            <a:pPr algn="just" rtl="1">
              <a:lnSpc>
                <a:spcPct val="150000"/>
              </a:lnSpc>
            </a:pPr>
            <a:r>
              <a:rPr lang="fa-IR" sz="2800" b="1" dirty="0" smtClean="0">
                <a:solidFill>
                  <a:prstClr val="black"/>
                </a:solidFill>
                <a:latin typeface="Calibri" panose="020F0502020204030204" pitchFamily="34" charset="0"/>
                <a:ea typeface="Calibri" panose="020F0502020204030204" pitchFamily="34" charset="0"/>
                <a:cs typeface="B Zar" panose="00000400000000000000" pitchFamily="2" charset="-78"/>
              </a:rPr>
              <a:t>هنجارها </a:t>
            </a:r>
            <a:r>
              <a:rPr lang="fa-IR" sz="2800" b="1" dirty="0">
                <a:solidFill>
                  <a:prstClr val="black"/>
                </a:solidFill>
                <a:latin typeface="Calibri" panose="020F0502020204030204" pitchFamily="34" charset="0"/>
                <a:ea typeface="Calibri" panose="020F0502020204030204" pitchFamily="34" charset="0"/>
                <a:cs typeface="B Zar" panose="00000400000000000000" pitchFamily="2" charset="-78"/>
              </a:rPr>
              <a:t>به منزله قانون نیستند و لذا ضمانت اجرایی ندارند. </a:t>
            </a:r>
            <a:endParaRPr lang="fa-IR" sz="2800" b="1" dirty="0">
              <a:solidFill>
                <a:prstClr val="black"/>
              </a:solidFill>
              <a:cs typeface="B Zar" panose="00000400000000000000" pitchFamily="2" charset="-78"/>
            </a:endParaRPr>
          </a:p>
        </p:txBody>
      </p:sp>
    </p:spTree>
    <p:extLst>
      <p:ext uri="{BB962C8B-B14F-4D97-AF65-F5344CB8AC3E}">
        <p14:creationId xmlns:p14="http://schemas.microsoft.com/office/powerpoint/2010/main" val="1701165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200" y="1066800"/>
            <a:ext cx="954107" cy="584775"/>
          </a:xfrm>
          <a:prstGeom prst="rect">
            <a:avLst/>
          </a:prstGeom>
        </p:spPr>
        <p:txBody>
          <a:bodyPr wrap="none">
            <a:spAutoFit/>
          </a:bodyPr>
          <a:lstStyle/>
          <a:p>
            <a:r>
              <a:rPr lang="fa-IR" sz="3200"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مقدمه</a:t>
            </a:r>
            <a:endParaRPr lang="fa-IR" sz="3200" dirty="0">
              <a:solidFill>
                <a:srgbClr val="FF0000"/>
              </a:solidFill>
              <a:cs typeface="B Nazanin" panose="00000400000000000000" pitchFamily="2" charset="-78"/>
            </a:endParaRPr>
          </a:p>
        </p:txBody>
      </p:sp>
      <p:sp>
        <p:nvSpPr>
          <p:cNvPr id="5" name="Rectangle 4"/>
          <p:cNvSpPr/>
          <p:nvPr/>
        </p:nvSpPr>
        <p:spPr>
          <a:xfrm>
            <a:off x="1371600" y="1981200"/>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شیلینک هر جامعه یا انجمن علمی را عامل وضع و ضامن اجرای هنجارها و اخلاقیات می‌داند به نظر او هر اجتماع علمی آرمان ها و شیوه خاص زندگی و معیار و خلقیات، قراردادها، نشانه‌ها و نهادها و اخلاق حرفه ای خود را دارد. نهادها و سازمان ها نیز انتشارات مخصوص به خود مانند: ایمان و اعتقاد، سنت و بدعت خود و شیوه‌های موثری برای مقابله با بدعت را دارد </a:t>
            </a:r>
            <a:r>
              <a:rPr lang="en-US"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3719022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71600" y="1981200"/>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اصطلاحاتي چون </a:t>
            </a:r>
            <a:r>
              <a:rPr lang="en-US" sz="2800" dirty="0">
                <a:solidFill>
                  <a:prstClr val="black"/>
                </a:solidFill>
                <a:latin typeface="Calibri" panose="020F0502020204030204" pitchFamily="34" charset="0"/>
                <a:ea typeface="Calibri" panose="020F0502020204030204" pitchFamily="34" charset="0"/>
                <a:cs typeface="B Nazanin" panose="00000400000000000000" pitchFamily="2" charset="-78"/>
              </a:rPr>
              <a:t>work ethics </a:t>
            </a:r>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يا </a:t>
            </a:r>
            <a:r>
              <a:rPr lang="en-US" sz="2800" dirty="0">
                <a:solidFill>
                  <a:prstClr val="black"/>
                </a:solidFill>
                <a:latin typeface="Calibri" panose="020F0502020204030204" pitchFamily="34" charset="0"/>
                <a:ea typeface="Calibri" panose="020F0502020204030204" pitchFamily="34" charset="0"/>
                <a:cs typeface="B Nazanin" panose="00000400000000000000" pitchFamily="2" charset="-78"/>
              </a:rPr>
              <a:t>professional ethics  </a:t>
            </a:r>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معادل اخلاق کاري يا اخلاق حرفه اي در زبان فارسي است. اخلاق حرفه اي به منزله شاخه اي از دانش اخلاق، به بررسي تکاليف اخلاقي در يک حرفه و مسائل اخلاقي آن می‌پردازد و در تعريف حرفه، آن را فعاليت معيني می‌دانند که موجب هدايت فرد به موقعيت تعيين شده همراه با اخلاق خاص </a:t>
            </a:r>
            <a:r>
              <a:rPr lang="fa-IR"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است</a:t>
            </a:r>
            <a:r>
              <a:rPr lang="en-US"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1622760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6564" y="1143000"/>
            <a:ext cx="3033203" cy="584775"/>
          </a:xfrm>
          <a:prstGeom prst="rect">
            <a:avLst/>
          </a:prstGeom>
        </p:spPr>
        <p:txBody>
          <a:bodyPr wrap="none">
            <a:spAutoFit/>
          </a:bodyPr>
          <a:lstStyle/>
          <a:p>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تعاریف اخلاق حرفه ای</a:t>
            </a:r>
            <a:endParaRPr lang="fa-IR" sz="3200" dirty="0">
              <a:solidFill>
                <a:srgbClr val="FF0000"/>
              </a:solidFill>
              <a:cs typeface="B Nazanin" panose="00000400000000000000" pitchFamily="2" charset="-78"/>
            </a:endParaRPr>
          </a:p>
        </p:txBody>
      </p:sp>
      <p:sp>
        <p:nvSpPr>
          <p:cNvPr id="5" name="Rectangle 4"/>
          <p:cNvSpPr/>
          <p:nvPr/>
        </p:nvSpPr>
        <p:spPr>
          <a:xfrm>
            <a:off x="1371600" y="1981200"/>
            <a:ext cx="7043336" cy="2677656"/>
          </a:xfrm>
          <a:prstGeom prst="rect">
            <a:avLst/>
          </a:prstGeom>
        </p:spPr>
        <p:txBody>
          <a:bodyPr wrap="square">
            <a:spAutoFit/>
          </a:bodyPr>
          <a:lstStyle/>
          <a:p>
            <a:pPr algn="just" rtl="1"/>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اخلاق کار، متعهد شدن انرژي ذهني و رواني و فيزيکي فرد يا گروه به ايده جمعي، در جهت اخذ قوا و استعداد دروني گروه و فرد براي توسعه به هر نحو است </a:t>
            </a:r>
            <a:r>
              <a:rPr lang="fa-IR"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در </a:t>
            </a:r>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دیدگاهی دیگر اخلاق حرفه اي يکي از شعبه هاي جديد اخلاق است که می‌کوشد به مسائل اخلاقي حرفه هاي گوناگون پاسخ داده و براي آن اصولي خاصی متصور </a:t>
            </a:r>
            <a:r>
              <a:rPr lang="fa-IR"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شود</a:t>
            </a:r>
            <a:r>
              <a:rPr lang="en-US" sz="2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37179383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1242</TotalTime>
  <Words>1612</Words>
  <Application>Microsoft Office PowerPoint</Application>
  <PresentationFormat>On-screen Show (4:3)</PresentationFormat>
  <Paragraphs>75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Austin</vt:lpstr>
      <vt:lpstr>PowerPoint Presentation</vt:lpstr>
      <vt:lpstr>فهرست مطالب</vt:lpstr>
      <vt:lpstr>فهرست مطالب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رفتارهای مدنی سازمانی</dc:title>
  <dc:creator>erfan</dc:creator>
  <cp:lastModifiedBy>09018868042</cp:lastModifiedBy>
  <cp:revision>355</cp:revision>
  <dcterms:created xsi:type="dcterms:W3CDTF">2016-07-17T18:03:39Z</dcterms:created>
  <dcterms:modified xsi:type="dcterms:W3CDTF">2023-11-30T13:58:50Z</dcterms:modified>
</cp:coreProperties>
</file>