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60" r:id="rId3"/>
    <p:sldId id="261" r:id="rId4"/>
    <p:sldId id="256" r:id="rId5"/>
    <p:sldId id="262" r:id="rId6"/>
    <p:sldId id="263" r:id="rId7"/>
    <p:sldId id="257" r:id="rId8"/>
    <p:sldId id="264" r:id="rId9"/>
    <p:sldId id="277" r:id="rId10"/>
    <p:sldId id="265" r:id="rId11"/>
    <p:sldId id="266" r:id="rId12"/>
    <p:sldId id="28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sorterViewPr>
    <p:cViewPr>
      <p:scale>
        <a:sx n="100" d="100"/>
        <a:sy n="100" d="100"/>
      </p:scale>
      <p:origin x="0" y="-24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5E275-BF6D-463C-9EED-94CE36799739}" type="datetimeFigureOut">
              <a:rPr lang="en-US" smtClean="0"/>
              <a:t>6/3/2020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C1161-1A69-47C2-B595-4F31884EF88A}" type="slidenum">
              <a:rPr lang="en-US" smtClean="0"/>
              <a:t>‹#›</a:t>
            </a:fld>
            <a:endParaRPr lang="en-US"/>
          </a:p>
        </p:txBody>
      </p:sp>
    </p:spTree>
    <p:extLst>
      <p:ext uri="{BB962C8B-B14F-4D97-AF65-F5344CB8AC3E}">
        <p14:creationId xmlns:p14="http://schemas.microsoft.com/office/powerpoint/2010/main" val="1065624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7D4E6-4509-4EFA-8024-C390C64097DB}" type="datetime1">
              <a:rPr lang="en-US" smtClean="0"/>
              <a:t>6/3/2020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82478BDD-0447-4496-B744-B5106BED95E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845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A073E-BDED-41BA-8D7B-CF3D28D9785A}" type="datetime1">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78BDD-0447-4496-B744-B5106BED95E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508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15E16-AD30-4C79-A800-A23DF1B09506}" type="datetime1">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78BDD-0447-4496-B744-B5106BED95E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973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solidFill>
                  <a:schemeClr val="accent2">
                    <a:lumMod val="75000"/>
                  </a:schemeClr>
                </a:solidFill>
                <a:cs typeface="B Zar" panose="00000400000000000000" pitchFamily="2" charset="-78"/>
              </a:defRPr>
            </a:lvl1pPr>
          </a:lstStyle>
          <a:p>
            <a:r>
              <a:rPr lang="en-US"/>
              <a:t>Click to edit Master title style</a:t>
            </a:r>
            <a:endParaRPr lang="en-US" dirty="0"/>
          </a:p>
        </p:txBody>
      </p:sp>
      <p:sp>
        <p:nvSpPr>
          <p:cNvPr id="3" name="Content Placeholder 2"/>
          <p:cNvSpPr>
            <a:spLocks noGrp="1"/>
          </p:cNvSpPr>
          <p:nvPr>
            <p:ph idx="1"/>
          </p:nvPr>
        </p:nvSpPr>
        <p:spPr/>
        <p:txBody>
          <a:bodyPr anchor="t"/>
          <a:lstStyle>
            <a:lvl1pPr marL="457200" indent="-457200" algn="just" rtl="1">
              <a:buFont typeface="Wingdings" panose="05000000000000000000" pitchFamily="2" charset="2"/>
              <a:buChar char="Ø"/>
              <a:defRPr>
                <a:solidFill>
                  <a:schemeClr val="tx1"/>
                </a:solidFill>
              </a:defRPr>
            </a:lvl1pPr>
            <a:lvl2pPr algn="just" rtl="1">
              <a:defRPr>
                <a:solidFill>
                  <a:schemeClr val="tx1"/>
                </a:solidFill>
              </a:defRPr>
            </a:lvl2pPr>
            <a:lvl3pPr algn="just" rtl="1">
              <a:defRPr>
                <a:solidFill>
                  <a:schemeClr val="tx1"/>
                </a:solidFill>
              </a:defRPr>
            </a:lvl3pPr>
            <a:lvl4pPr algn="just" rtl="1">
              <a:defRPr>
                <a:solidFill>
                  <a:schemeClr val="tx1"/>
                </a:solidFill>
              </a:defRPr>
            </a:lvl4pPr>
            <a:lvl5pPr algn="just" rtl="1">
              <a:defRPr>
                <a:solidFill>
                  <a:schemeClr val="tx1"/>
                </a:solidFill>
              </a:defRPr>
            </a:lvl5pPr>
          </a:lstStyle>
          <a:p>
            <a:pPr lvl="0"/>
            <a:endParaRPr lang="en-US" dirty="0"/>
          </a:p>
        </p:txBody>
      </p:sp>
      <p:sp>
        <p:nvSpPr>
          <p:cNvPr id="4" name="Date Placeholder 3"/>
          <p:cNvSpPr>
            <a:spLocks noGrp="1"/>
          </p:cNvSpPr>
          <p:nvPr>
            <p:ph type="dt" sz="half" idx="10"/>
          </p:nvPr>
        </p:nvSpPr>
        <p:spPr/>
        <p:txBody>
          <a:bodyPr/>
          <a:lstStyle/>
          <a:p>
            <a:fld id="{47D3E1BF-8590-481C-BF3A-A36A1322DA4C}" type="datetime1">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218576" y="632263"/>
            <a:ext cx="811019" cy="503578"/>
          </a:xfrm>
        </p:spPr>
        <p:txBody>
          <a:bodyPr/>
          <a:lstStyle/>
          <a:p>
            <a:fld id="{82478BDD-0447-4496-B744-B5106BED95E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933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DD02E6-92A0-4BEE-BE68-5D15B6863CE3}" type="datetime1">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78BDD-0447-4496-B744-B5106BED95E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787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438F48-C355-4BB3-980C-D30C2806950B}" type="datetime1">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78BDD-0447-4496-B744-B5106BED95E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077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01F49-E36B-471D-AFFB-DDA327848030}" type="datetime1">
              <a:rPr lang="en-US" smtClean="0"/>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78BDD-0447-4496-B744-B5106BED95E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892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439E6D-806B-4D97-81B0-3F2C9AE46690}" type="datetime1">
              <a:rPr lang="en-US" smtClean="0"/>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78BDD-0447-4496-B744-B5106BED95E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248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CFF57-AC90-491A-A24E-F1E6E094F0E3}" type="datetime1">
              <a:rPr lang="en-US" smtClean="0"/>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78BDD-0447-4496-B744-B5106BED95E0}" type="slidenum">
              <a:rPr lang="en-US" smtClean="0"/>
              <a:t>‹#›</a:t>
            </a:fld>
            <a:endParaRPr lang="en-US"/>
          </a:p>
        </p:txBody>
      </p:sp>
    </p:spTree>
    <p:extLst>
      <p:ext uri="{BB962C8B-B14F-4D97-AF65-F5344CB8AC3E}">
        <p14:creationId xmlns:p14="http://schemas.microsoft.com/office/powerpoint/2010/main" val="264269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A1B979-4EDA-40BF-BE31-1D36B5A75858}" type="datetime1">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78BDD-0447-4496-B744-B5106BED95E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4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164E4E1-8B97-41EA-85A8-3A0D6CAA8809}" type="datetime1">
              <a:rPr lang="en-US" smtClean="0"/>
              <a:t>6/3/2020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82478BDD-0447-4496-B744-B5106BED95E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909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E690830-E4EC-455E-948B-042E671DCB7C}" type="datetime1">
              <a:rPr lang="en-US" smtClean="0"/>
              <a:t>6/3/2020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2478BDD-0447-4496-B744-B5106BED95E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3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454B-28C8-4E00-A8D4-08657BD702D8}"/>
              </a:ext>
            </a:extLst>
          </p:cNvPr>
          <p:cNvSpPr>
            <a:spLocks noGrp="1"/>
          </p:cNvSpPr>
          <p:nvPr>
            <p:ph type="title"/>
          </p:nvPr>
        </p:nvSpPr>
        <p:spPr/>
        <p:txBody>
          <a:bodyPr/>
          <a:lstStyle/>
          <a:p>
            <a:pPr algn="ctr"/>
            <a:r>
              <a:rPr lang="fa-IR"/>
              <a:t>به نام خلق یکتا</a:t>
            </a:r>
            <a:endParaRPr lang="en-US"/>
          </a:p>
        </p:txBody>
      </p:sp>
      <p:sp>
        <p:nvSpPr>
          <p:cNvPr id="3" name="Content Placeholder 2">
            <a:extLst>
              <a:ext uri="{FF2B5EF4-FFF2-40B4-BE49-F238E27FC236}">
                <a16:creationId xmlns:a16="http://schemas.microsoft.com/office/drawing/2014/main" id="{7EFAC025-D940-41E3-83CE-6D6B8365E143}"/>
              </a:ext>
            </a:extLst>
          </p:cNvPr>
          <p:cNvSpPr>
            <a:spLocks noGrp="1"/>
          </p:cNvSpPr>
          <p:nvPr>
            <p:ph idx="1"/>
          </p:nvPr>
        </p:nvSpPr>
        <p:spPr>
          <a:xfrm>
            <a:off x="1451579" y="2015732"/>
            <a:ext cx="9603275" cy="4037749"/>
          </a:xfrm>
        </p:spPr>
        <p:txBody>
          <a:bodyPr>
            <a:normAutofit/>
          </a:bodyPr>
          <a:lstStyle/>
          <a:p>
            <a:pPr algn="ctr"/>
            <a:r>
              <a:rPr lang="fa-IR" sz="2400">
                <a:solidFill>
                  <a:schemeClr val="accent2"/>
                </a:solidFill>
              </a:rPr>
              <a:t>خدایا مرا به خاطر گناهانی که در طول روز با هزاران قدرت عقل توجیهشان می‌کنم ببخش!‏</a:t>
            </a:r>
          </a:p>
          <a:p>
            <a:pPr marL="0" indent="0" algn="ctr">
              <a:buNone/>
            </a:pPr>
            <a:r>
              <a:rPr lang="fa-IR" sz="2400">
                <a:solidFill>
                  <a:schemeClr val="accent2"/>
                </a:solidFill>
              </a:rPr>
              <a:t>شهید دکتر چمران</a:t>
            </a:r>
          </a:p>
          <a:p>
            <a:pPr algn="ctr"/>
            <a:endParaRPr lang="fa-IR" sz="2400">
              <a:solidFill>
                <a:schemeClr val="accent2"/>
              </a:solidFill>
            </a:endParaRPr>
          </a:p>
          <a:p>
            <a:pPr algn="ctr"/>
            <a:r>
              <a:rPr lang="fa-IR" sz="2400">
                <a:solidFill>
                  <a:schemeClr val="accent2"/>
                </a:solidFill>
              </a:rPr>
              <a:t>موضوع : متانول</a:t>
            </a:r>
          </a:p>
          <a:p>
            <a:pPr algn="ctr"/>
            <a:r>
              <a:rPr lang="fa-IR" sz="2400">
                <a:solidFill>
                  <a:schemeClr val="accent2"/>
                </a:solidFill>
              </a:rPr>
              <a:t>ارائه دهنده :</a:t>
            </a:r>
          </a:p>
          <a:p>
            <a:pPr algn="ctr"/>
            <a:r>
              <a:rPr lang="fa-IR" sz="2400">
                <a:solidFill>
                  <a:schemeClr val="accent2"/>
                </a:solidFill>
              </a:rPr>
              <a:t>استاد مربوطه :</a:t>
            </a:r>
            <a:endParaRPr lang="fa-IR">
              <a:solidFill>
                <a:schemeClr val="accent2"/>
              </a:solidFill>
            </a:endParaRPr>
          </a:p>
          <a:p>
            <a:endParaRPr lang="en-US"/>
          </a:p>
        </p:txBody>
      </p:sp>
      <p:sp>
        <p:nvSpPr>
          <p:cNvPr id="4" name="Slide Number Placeholder 3">
            <a:extLst>
              <a:ext uri="{FF2B5EF4-FFF2-40B4-BE49-F238E27FC236}">
                <a16:creationId xmlns:a16="http://schemas.microsoft.com/office/drawing/2014/main" id="{B5E35A7D-08ED-4C3A-A057-F5C99EEC3872}"/>
              </a:ext>
            </a:extLst>
          </p:cNvPr>
          <p:cNvSpPr>
            <a:spLocks noGrp="1"/>
          </p:cNvSpPr>
          <p:nvPr>
            <p:ph type="sldNum" sz="quarter" idx="12"/>
          </p:nvPr>
        </p:nvSpPr>
        <p:spPr/>
        <p:txBody>
          <a:bodyPr/>
          <a:lstStyle/>
          <a:p>
            <a:fld id="{82478BDD-0447-4496-B744-B5106BED95E0}" type="slidenum">
              <a:rPr lang="en-US" smtClean="0"/>
              <a:t>1</a:t>
            </a:fld>
            <a:endParaRPr lang="en-US"/>
          </a:p>
        </p:txBody>
      </p:sp>
    </p:spTree>
    <p:extLst>
      <p:ext uri="{BB962C8B-B14F-4D97-AF65-F5344CB8AC3E}">
        <p14:creationId xmlns:p14="http://schemas.microsoft.com/office/powerpoint/2010/main" val="386144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1460-7428-4A0A-A5DF-9EAD4D787FEA}"/>
              </a:ext>
            </a:extLst>
          </p:cNvPr>
          <p:cNvSpPr>
            <a:spLocks noGrp="1"/>
          </p:cNvSpPr>
          <p:nvPr>
            <p:ph type="title"/>
          </p:nvPr>
        </p:nvSpPr>
        <p:spPr>
          <a:xfrm>
            <a:off x="1451579" y="804519"/>
            <a:ext cx="9603275" cy="1009533"/>
          </a:xfrm>
        </p:spPr>
        <p:txBody>
          <a:bodyPr/>
          <a:lstStyle/>
          <a:p>
            <a:r>
              <a:rPr lang="fa-IR"/>
              <a:t>روش های تولید متانول</a:t>
            </a:r>
            <a:endParaRPr lang="en-US"/>
          </a:p>
        </p:txBody>
      </p:sp>
      <p:sp>
        <p:nvSpPr>
          <p:cNvPr id="3" name="Content Placeholder 2">
            <a:extLst>
              <a:ext uri="{FF2B5EF4-FFF2-40B4-BE49-F238E27FC236}">
                <a16:creationId xmlns:a16="http://schemas.microsoft.com/office/drawing/2014/main" id="{0FECB1BD-3CAD-4D31-84AE-2D23FC1E6F70}"/>
              </a:ext>
            </a:extLst>
          </p:cNvPr>
          <p:cNvSpPr>
            <a:spLocks noGrp="1"/>
          </p:cNvSpPr>
          <p:nvPr>
            <p:ph idx="1"/>
          </p:nvPr>
        </p:nvSpPr>
        <p:spPr>
          <a:xfrm>
            <a:off x="1451579" y="2015732"/>
            <a:ext cx="9603275" cy="3868874"/>
          </a:xfrm>
        </p:spPr>
        <p:txBody>
          <a:bodyPr>
            <a:normAutofit/>
          </a:bodyPr>
          <a:lstStyle/>
          <a:p>
            <a:r>
              <a:rPr lang="fa-IR"/>
              <a:t>روش تولید متانول</a:t>
            </a:r>
          </a:p>
          <a:p>
            <a:endParaRPr lang="fa-IR"/>
          </a:p>
          <a:p>
            <a:r>
              <a:rPr lang="fa-IR"/>
              <a:t>برای تولید این ماده راه های متفاوتی وجود دارد اما همه آنها تقریبا به دو واکنش زیر ختم می شوند:</a:t>
            </a:r>
          </a:p>
          <a:p>
            <a:endParaRPr lang="fa-IR"/>
          </a:p>
          <a:p>
            <a:pPr algn="l" rtl="0"/>
            <a:r>
              <a:rPr lang="en-US"/>
              <a:t>CO + 2 H2 → CH3OH</a:t>
            </a:r>
          </a:p>
          <a:p>
            <a:pPr algn="l" rtl="0"/>
            <a:endParaRPr lang="en-US"/>
          </a:p>
          <a:p>
            <a:pPr algn="l" rtl="0"/>
            <a:r>
              <a:rPr lang="en-US"/>
              <a:t>CO2 + 3 H2 → CH3OH + H2O</a:t>
            </a:r>
          </a:p>
          <a:p>
            <a:endParaRPr lang="en-US"/>
          </a:p>
        </p:txBody>
      </p:sp>
      <p:sp>
        <p:nvSpPr>
          <p:cNvPr id="4" name="Slide Number Placeholder 3">
            <a:extLst>
              <a:ext uri="{FF2B5EF4-FFF2-40B4-BE49-F238E27FC236}">
                <a16:creationId xmlns:a16="http://schemas.microsoft.com/office/drawing/2014/main" id="{E10FF9DA-09E1-4883-A493-BBA23D8E3BB2}"/>
              </a:ext>
            </a:extLst>
          </p:cNvPr>
          <p:cNvSpPr>
            <a:spLocks noGrp="1"/>
          </p:cNvSpPr>
          <p:nvPr>
            <p:ph type="sldNum" sz="quarter" idx="12"/>
          </p:nvPr>
        </p:nvSpPr>
        <p:spPr/>
        <p:txBody>
          <a:bodyPr/>
          <a:lstStyle/>
          <a:p>
            <a:fld id="{82478BDD-0447-4496-B744-B5106BED95E0}" type="slidenum">
              <a:rPr lang="en-US" smtClean="0"/>
              <a:t>10</a:t>
            </a:fld>
            <a:endParaRPr lang="en-US"/>
          </a:p>
        </p:txBody>
      </p:sp>
      <p:pic>
        <p:nvPicPr>
          <p:cNvPr id="5" name="4_5794027095529097272">
            <a:hlinkClick r:id="" action="ppaction://media"/>
            <a:extLst>
              <a:ext uri="{FF2B5EF4-FFF2-40B4-BE49-F238E27FC236}">
                <a16:creationId xmlns:a16="http://schemas.microsoft.com/office/drawing/2014/main" id="{6B35069B-41AD-4191-AAE9-1815868488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2672" y="5450523"/>
            <a:ext cx="609600" cy="609600"/>
          </a:xfrm>
          <a:prstGeom prst="rect">
            <a:avLst/>
          </a:prstGeom>
        </p:spPr>
      </p:pic>
    </p:spTree>
    <p:extLst>
      <p:ext uri="{BB962C8B-B14F-4D97-AF65-F5344CB8AC3E}">
        <p14:creationId xmlns:p14="http://schemas.microsoft.com/office/powerpoint/2010/main" val="36844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790F-4B1D-47A9-A732-8019B6318B5E}"/>
              </a:ext>
            </a:extLst>
          </p:cNvPr>
          <p:cNvSpPr>
            <a:spLocks noGrp="1"/>
          </p:cNvSpPr>
          <p:nvPr>
            <p:ph type="title"/>
          </p:nvPr>
        </p:nvSpPr>
        <p:spPr/>
        <p:txBody>
          <a:bodyPr/>
          <a:lstStyle/>
          <a:p>
            <a:r>
              <a:rPr lang="fa-IR"/>
              <a:t>فرایند تولید متانول از گاز طبیعی</a:t>
            </a:r>
            <a:endParaRPr lang="en-US"/>
          </a:p>
        </p:txBody>
      </p:sp>
      <p:sp>
        <p:nvSpPr>
          <p:cNvPr id="3" name="Content Placeholder 2">
            <a:extLst>
              <a:ext uri="{FF2B5EF4-FFF2-40B4-BE49-F238E27FC236}">
                <a16:creationId xmlns:a16="http://schemas.microsoft.com/office/drawing/2014/main" id="{982AE9C2-F25B-43C7-8BBB-2DA86F26021E}"/>
              </a:ext>
            </a:extLst>
          </p:cNvPr>
          <p:cNvSpPr>
            <a:spLocks noGrp="1"/>
          </p:cNvSpPr>
          <p:nvPr>
            <p:ph idx="1"/>
          </p:nvPr>
        </p:nvSpPr>
        <p:spPr>
          <a:xfrm>
            <a:off x="1451579" y="2015732"/>
            <a:ext cx="9603275" cy="3691894"/>
          </a:xfrm>
        </p:spPr>
        <p:txBody>
          <a:bodyPr/>
          <a:lstStyle/>
          <a:p>
            <a:r>
              <a:rPr lang="fa-IR"/>
              <a:t>به طور کل تولید این محصول پیتروشیمی از گاز طبیعی شامل مراحل اساسی زیر است:</a:t>
            </a:r>
          </a:p>
          <a:p>
            <a:endParaRPr lang="fa-IR"/>
          </a:p>
          <a:p>
            <a:r>
              <a:rPr lang="fa-IR"/>
              <a:t>    گوگرد زدایی از گاز طبیعی</a:t>
            </a:r>
          </a:p>
          <a:p>
            <a:r>
              <a:rPr lang="fa-IR"/>
              <a:t>    تولید گاز سنتز</a:t>
            </a:r>
          </a:p>
          <a:p>
            <a:r>
              <a:rPr lang="fa-IR"/>
              <a:t>    فشرده سازی گاز سنتز</a:t>
            </a:r>
          </a:p>
          <a:p>
            <a:r>
              <a:rPr lang="fa-IR"/>
              <a:t>    سنتز</a:t>
            </a:r>
          </a:p>
          <a:p>
            <a:r>
              <a:rPr lang="fa-IR"/>
              <a:t>    تقطیر</a:t>
            </a:r>
            <a:endParaRPr lang="en-US"/>
          </a:p>
        </p:txBody>
      </p:sp>
      <p:sp>
        <p:nvSpPr>
          <p:cNvPr id="4" name="Slide Number Placeholder 3">
            <a:extLst>
              <a:ext uri="{FF2B5EF4-FFF2-40B4-BE49-F238E27FC236}">
                <a16:creationId xmlns:a16="http://schemas.microsoft.com/office/drawing/2014/main" id="{39E8A375-34D3-4920-9BD1-8C2A82F09FE4}"/>
              </a:ext>
            </a:extLst>
          </p:cNvPr>
          <p:cNvSpPr>
            <a:spLocks noGrp="1"/>
          </p:cNvSpPr>
          <p:nvPr>
            <p:ph type="sldNum" sz="quarter" idx="12"/>
          </p:nvPr>
        </p:nvSpPr>
        <p:spPr/>
        <p:txBody>
          <a:bodyPr/>
          <a:lstStyle/>
          <a:p>
            <a:fld id="{82478BDD-0447-4496-B744-B5106BED95E0}" type="slidenum">
              <a:rPr lang="en-US" smtClean="0"/>
              <a:t>11</a:t>
            </a:fld>
            <a:endParaRPr lang="en-US"/>
          </a:p>
        </p:txBody>
      </p:sp>
      <p:pic>
        <p:nvPicPr>
          <p:cNvPr id="5" name="4_5794027095529097273">
            <a:hlinkClick r:id="" action="ppaction://media"/>
            <a:extLst>
              <a:ext uri="{FF2B5EF4-FFF2-40B4-BE49-F238E27FC236}">
                <a16:creationId xmlns:a16="http://schemas.microsoft.com/office/drawing/2014/main" id="{C1AAA998-4977-4CE4-8D4F-B4A2031BD5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9641" y="5186262"/>
            <a:ext cx="609600" cy="609600"/>
          </a:xfrm>
          <a:prstGeom prst="rect">
            <a:avLst/>
          </a:prstGeom>
        </p:spPr>
      </p:pic>
    </p:spTree>
    <p:extLst>
      <p:ext uri="{BB962C8B-B14F-4D97-AF65-F5344CB8AC3E}">
        <p14:creationId xmlns:p14="http://schemas.microsoft.com/office/powerpoint/2010/main" val="420800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C4C6-717E-47CA-B3E2-0CD2F11C4608}"/>
              </a:ext>
            </a:extLst>
          </p:cNvPr>
          <p:cNvSpPr>
            <a:spLocks noGrp="1"/>
          </p:cNvSpPr>
          <p:nvPr>
            <p:ph type="title"/>
          </p:nvPr>
        </p:nvSpPr>
        <p:spPr/>
        <p:txBody>
          <a:bodyPr/>
          <a:lstStyle/>
          <a:p>
            <a:r>
              <a:rPr lang="fa-IR"/>
              <a:t>شماتیک از تولید متانول از گاز طبیعی</a:t>
            </a:r>
            <a:endParaRPr lang="en-US"/>
          </a:p>
        </p:txBody>
      </p:sp>
      <p:sp>
        <p:nvSpPr>
          <p:cNvPr id="4" name="Slide Number Placeholder 3">
            <a:extLst>
              <a:ext uri="{FF2B5EF4-FFF2-40B4-BE49-F238E27FC236}">
                <a16:creationId xmlns:a16="http://schemas.microsoft.com/office/drawing/2014/main" id="{BCBE50A1-5BA6-4296-8C9F-C9C4A46E4115}"/>
              </a:ext>
            </a:extLst>
          </p:cNvPr>
          <p:cNvSpPr>
            <a:spLocks noGrp="1"/>
          </p:cNvSpPr>
          <p:nvPr>
            <p:ph type="sldNum" sz="quarter" idx="12"/>
          </p:nvPr>
        </p:nvSpPr>
        <p:spPr/>
        <p:txBody>
          <a:bodyPr/>
          <a:lstStyle/>
          <a:p>
            <a:fld id="{82478BDD-0447-4496-B744-B5106BED95E0}" type="slidenum">
              <a:rPr lang="en-US" smtClean="0"/>
              <a:t>12</a:t>
            </a:fld>
            <a:endParaRPr lang="en-US"/>
          </a:p>
        </p:txBody>
      </p:sp>
      <p:pic>
        <p:nvPicPr>
          <p:cNvPr id="8" name="Content Placeholder 7">
            <a:extLst>
              <a:ext uri="{FF2B5EF4-FFF2-40B4-BE49-F238E27FC236}">
                <a16:creationId xmlns:a16="http://schemas.microsoft.com/office/drawing/2014/main" id="{7DF8DE5F-7661-4493-B600-18ECB2A21E98}"/>
              </a:ext>
            </a:extLst>
          </p:cNvPr>
          <p:cNvPicPr>
            <a:picLocks noGrp="1" noChangeAspect="1"/>
          </p:cNvPicPr>
          <p:nvPr>
            <p:ph idx="1"/>
          </p:nvPr>
        </p:nvPicPr>
        <p:blipFill rotWithShape="1">
          <a:blip r:embed="rId2"/>
          <a:srcRect l="34137" t="16805" r="31971" b="8672"/>
          <a:stretch/>
        </p:blipFill>
        <p:spPr>
          <a:xfrm>
            <a:off x="3131574" y="1853754"/>
            <a:ext cx="5928851" cy="4120514"/>
          </a:xfrm>
          <a:prstGeom prst="rect">
            <a:avLst/>
          </a:prstGeom>
          <a:ln>
            <a:solidFill>
              <a:schemeClr val="accent4">
                <a:lumMod val="40000"/>
                <a:lumOff val="60000"/>
              </a:schemeClr>
            </a:solidFill>
          </a:ln>
          <a:effectLst>
            <a:softEdge rad="112500"/>
          </a:effectLst>
        </p:spPr>
      </p:pic>
    </p:spTree>
    <p:extLst>
      <p:ext uri="{BB962C8B-B14F-4D97-AF65-F5344CB8AC3E}">
        <p14:creationId xmlns:p14="http://schemas.microsoft.com/office/powerpoint/2010/main" val="357732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989E-68DD-457F-B4B3-343DEF233843}"/>
              </a:ext>
            </a:extLst>
          </p:cNvPr>
          <p:cNvSpPr>
            <a:spLocks noGrp="1"/>
          </p:cNvSpPr>
          <p:nvPr>
            <p:ph type="title"/>
          </p:nvPr>
        </p:nvSpPr>
        <p:spPr/>
        <p:txBody>
          <a:bodyPr/>
          <a:lstStyle/>
          <a:p>
            <a:r>
              <a:rPr lang="fa-IR"/>
              <a:t>تاریخچه الکل و الکل صنعتی</a:t>
            </a:r>
            <a:endParaRPr lang="en-US"/>
          </a:p>
        </p:txBody>
      </p:sp>
      <p:pic>
        <p:nvPicPr>
          <p:cNvPr id="6" name="Content Placeholder 5">
            <a:extLst>
              <a:ext uri="{FF2B5EF4-FFF2-40B4-BE49-F238E27FC236}">
                <a16:creationId xmlns:a16="http://schemas.microsoft.com/office/drawing/2014/main" id="{0A0E3C23-1C6F-4ED0-B8CA-57CFD2C61D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2129" y="2235993"/>
            <a:ext cx="5480408" cy="3206161"/>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F1409196-A02D-44CD-92EC-2B5639A34453}"/>
              </a:ext>
            </a:extLst>
          </p:cNvPr>
          <p:cNvSpPr>
            <a:spLocks noGrp="1"/>
          </p:cNvSpPr>
          <p:nvPr>
            <p:ph type="sldNum" sz="quarter" idx="12"/>
          </p:nvPr>
        </p:nvSpPr>
        <p:spPr/>
        <p:txBody>
          <a:bodyPr/>
          <a:lstStyle/>
          <a:p>
            <a:fld id="{82478BDD-0447-4496-B744-B5106BED95E0}" type="slidenum">
              <a:rPr lang="en-US" smtClean="0"/>
              <a:t>2</a:t>
            </a:fld>
            <a:endParaRPr lang="en-US"/>
          </a:p>
        </p:txBody>
      </p:sp>
    </p:spTree>
    <p:extLst>
      <p:ext uri="{BB962C8B-B14F-4D97-AF65-F5344CB8AC3E}">
        <p14:creationId xmlns:p14="http://schemas.microsoft.com/office/powerpoint/2010/main" val="248547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E489B-DFF7-45E9-B037-0BD992BF11A3}"/>
              </a:ext>
            </a:extLst>
          </p:cNvPr>
          <p:cNvSpPr>
            <a:spLocks noGrp="1"/>
          </p:cNvSpPr>
          <p:nvPr>
            <p:ph idx="1"/>
          </p:nvPr>
        </p:nvSpPr>
        <p:spPr>
          <a:xfrm>
            <a:off x="1451579" y="2015732"/>
            <a:ext cx="9603275" cy="3854126"/>
          </a:xfrm>
        </p:spPr>
        <p:txBody>
          <a:bodyPr>
            <a:normAutofit/>
          </a:bodyPr>
          <a:lstStyle/>
          <a:p>
            <a:r>
              <a:rPr lang="fa-IR"/>
              <a:t>الکل را نخستین بار ابوبکر محمد بن زکریابی  پزشک و شیمیدان ایرانی از تقطیر شراب تهیه کرد وی آنرا الکحل نامید. بعدها یک آمریکایی بنام دکتر واندیک آن را الکل نامید.</a:t>
            </a:r>
          </a:p>
          <a:p>
            <a:r>
              <a:rPr lang="fa-IR"/>
              <a:t>در فرآیند مومیایی کردن در مصر باستان از ماده‌ای استفاده می‌شد که حاوی متانول بود و از تجزیه حرارتی چوب بدست می‌آمد. متانول خالص اولین بار در سال 1661 توسط رابرت بویل از چوب استخراج شد. در سال 1834 شیمیدانهای فرانسوی انجمن </a:t>
            </a:r>
            <a:r>
              <a:rPr lang="en-US"/>
              <a:t>Jean-Babtist </a:t>
            </a:r>
            <a:r>
              <a:rPr lang="fa-IR"/>
              <a:t>ترکیب عناصر آن را بدست آوردند و همچنین کلمه متیلن را به شیمی آلی معرفی کردند.</a:t>
            </a:r>
            <a:endParaRPr lang="en-US"/>
          </a:p>
        </p:txBody>
      </p:sp>
      <p:sp>
        <p:nvSpPr>
          <p:cNvPr id="4" name="Slide Number Placeholder 3">
            <a:extLst>
              <a:ext uri="{FF2B5EF4-FFF2-40B4-BE49-F238E27FC236}">
                <a16:creationId xmlns:a16="http://schemas.microsoft.com/office/drawing/2014/main" id="{1F2E0D8B-5EB9-4281-9911-63C8EC64D282}"/>
              </a:ext>
            </a:extLst>
          </p:cNvPr>
          <p:cNvSpPr>
            <a:spLocks noGrp="1"/>
          </p:cNvSpPr>
          <p:nvPr>
            <p:ph type="sldNum" sz="quarter" idx="12"/>
          </p:nvPr>
        </p:nvSpPr>
        <p:spPr/>
        <p:txBody>
          <a:bodyPr/>
          <a:lstStyle/>
          <a:p>
            <a:fld id="{82478BDD-0447-4496-B744-B5106BED95E0}" type="slidenum">
              <a:rPr lang="en-US" smtClean="0"/>
              <a:t>3</a:t>
            </a:fld>
            <a:endParaRPr lang="en-US"/>
          </a:p>
        </p:txBody>
      </p:sp>
      <p:pic>
        <p:nvPicPr>
          <p:cNvPr id="5" name="4_5794027095529097251">
            <a:hlinkClick r:id="" action="ppaction://media"/>
            <a:extLst>
              <a:ext uri="{FF2B5EF4-FFF2-40B4-BE49-F238E27FC236}">
                <a16:creationId xmlns:a16="http://schemas.microsoft.com/office/drawing/2014/main" id="{EB9CD153-7369-4584-81B1-4520D36F8A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9129" y="5260258"/>
            <a:ext cx="609600" cy="609600"/>
          </a:xfrm>
          <a:prstGeom prst="rect">
            <a:avLst/>
          </a:prstGeom>
        </p:spPr>
      </p:pic>
    </p:spTree>
    <p:extLst>
      <p:ext uri="{BB962C8B-B14F-4D97-AF65-F5344CB8AC3E}">
        <p14:creationId xmlns:p14="http://schemas.microsoft.com/office/powerpoint/2010/main" val="201293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B2F945-1FAF-4635-9F68-0479B15429B5}"/>
              </a:ext>
            </a:extLst>
          </p:cNvPr>
          <p:cNvSpPr>
            <a:spLocks noGrp="1"/>
          </p:cNvSpPr>
          <p:nvPr>
            <p:ph idx="1"/>
          </p:nvPr>
        </p:nvSpPr>
        <p:spPr>
          <a:xfrm>
            <a:off x="1451579" y="2015732"/>
            <a:ext cx="9603275" cy="4037749"/>
          </a:xfrm>
        </p:spPr>
        <p:txBody>
          <a:bodyPr>
            <a:normAutofit/>
          </a:bodyPr>
          <a:lstStyle/>
          <a:p>
            <a:r>
              <a:rPr lang="fa-IR"/>
              <a:t>در شیمی به هر ترکیب شیمیایی که یک گروهِ هیدرکسیل (‎-</a:t>
            </a:r>
            <a:r>
              <a:rPr lang="en-US"/>
              <a:t>OH‏</a:t>
            </a:r>
            <a:r>
              <a:rPr lang="fa-IR"/>
              <a:t>)</a:t>
            </a:r>
            <a:r>
              <a:rPr lang="en-US"/>
              <a:t> </a:t>
            </a:r>
            <a:r>
              <a:rPr lang="fa-IR"/>
              <a:t>متصل به کربن یک آلکیل داشته‌باشد، الکل گویند. فرمول کلی یک الکل سادهٔ غیر حلقه‌ای ‎</a:t>
            </a:r>
            <a:r>
              <a:rPr lang="en-US"/>
              <a:t>CnH2n+1OH‏ </a:t>
            </a:r>
            <a:r>
              <a:rPr lang="fa-IR"/>
              <a:t>است. در شیمی الکل‌ها در شمار گروه مهمی از ترکیب‌های شیمیایی هستند و در واکنش‌های گسترده‌ای شرکت می‌کنند، به‌طوری در کتاب شیمی آلی موریسن و بوید آمده‌است که اگر به شیمی‌دانی بگویند او را با ده ترکیب شیمیایی در یک جزیره تنها خواهند گذاشت الکل یکی از آن‌ها خواهدبود. بیشتر خانواده‌های الکل پسوند (ول) می‌گیرند مانند بوتانول، اتانول و... می‌باشد. اتانول مایعی بی‌رنگ و فرار وبا بویی بسیار تند است که از تخمیر شکرها به دست می‌آید. همچنین گاه به هر گونه نوشیدنی که الکل داشته‌باشد، الکل می‌گویند. هزاران سال است که معمولاً الکل به عنوان یکی از عامل‌های اعتیادآور به‌شمار می‌آید. </a:t>
            </a:r>
            <a:endParaRPr lang="en-US"/>
          </a:p>
        </p:txBody>
      </p:sp>
      <p:sp>
        <p:nvSpPr>
          <p:cNvPr id="6" name="Slide Number Placeholder 5">
            <a:extLst>
              <a:ext uri="{FF2B5EF4-FFF2-40B4-BE49-F238E27FC236}">
                <a16:creationId xmlns:a16="http://schemas.microsoft.com/office/drawing/2014/main" id="{CAECEE95-D769-41C9-8685-054A23BD8A05}"/>
              </a:ext>
            </a:extLst>
          </p:cNvPr>
          <p:cNvSpPr>
            <a:spLocks noGrp="1"/>
          </p:cNvSpPr>
          <p:nvPr>
            <p:ph type="sldNum" sz="quarter" idx="12"/>
          </p:nvPr>
        </p:nvSpPr>
        <p:spPr/>
        <p:txBody>
          <a:bodyPr/>
          <a:lstStyle/>
          <a:p>
            <a:fld id="{82478BDD-0447-4496-B744-B5106BED95E0}" type="slidenum">
              <a:rPr lang="en-US" smtClean="0"/>
              <a:t>4</a:t>
            </a:fld>
            <a:endParaRPr lang="en-US"/>
          </a:p>
        </p:txBody>
      </p:sp>
      <p:pic>
        <p:nvPicPr>
          <p:cNvPr id="2" name="4_5794027095529097260">
            <a:hlinkClick r:id="" action="ppaction://media"/>
            <a:extLst>
              <a:ext uri="{FF2B5EF4-FFF2-40B4-BE49-F238E27FC236}">
                <a16:creationId xmlns:a16="http://schemas.microsoft.com/office/drawing/2014/main" id="{08AF43F8-74B4-4110-86D7-61F0653D137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2346" y="5443881"/>
            <a:ext cx="609600" cy="609600"/>
          </a:xfrm>
          <a:prstGeom prst="rect">
            <a:avLst/>
          </a:prstGeom>
        </p:spPr>
      </p:pic>
      <p:sp>
        <p:nvSpPr>
          <p:cNvPr id="7" name="Title 1">
            <a:extLst>
              <a:ext uri="{FF2B5EF4-FFF2-40B4-BE49-F238E27FC236}">
                <a16:creationId xmlns:a16="http://schemas.microsoft.com/office/drawing/2014/main" id="{B03D353E-604D-42D1-BE4B-7C1C3A01D8AE}"/>
              </a:ext>
            </a:extLst>
          </p:cNvPr>
          <p:cNvSpPr>
            <a:spLocks noGrp="1"/>
          </p:cNvSpPr>
          <p:nvPr>
            <p:ph type="title"/>
          </p:nvPr>
        </p:nvSpPr>
        <p:spPr>
          <a:xfrm>
            <a:off x="1451579" y="804519"/>
            <a:ext cx="9603275" cy="1049235"/>
          </a:xfrm>
        </p:spPr>
        <p:txBody>
          <a:bodyPr/>
          <a:lstStyle/>
          <a:p>
            <a:r>
              <a:rPr lang="fa-IR"/>
              <a:t>معرفی الکل</a:t>
            </a:r>
            <a:endParaRPr lang="en-US"/>
          </a:p>
        </p:txBody>
      </p:sp>
    </p:spTree>
    <p:extLst>
      <p:ext uri="{BB962C8B-B14F-4D97-AF65-F5344CB8AC3E}">
        <p14:creationId xmlns:p14="http://schemas.microsoft.com/office/powerpoint/2010/main" val="26183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7A6A-AC83-49CB-86FB-97B4137B1BCF}"/>
              </a:ext>
            </a:extLst>
          </p:cNvPr>
          <p:cNvSpPr>
            <a:spLocks noGrp="1"/>
          </p:cNvSpPr>
          <p:nvPr>
            <p:ph type="title"/>
          </p:nvPr>
        </p:nvSpPr>
        <p:spPr/>
        <p:txBody>
          <a:bodyPr/>
          <a:lstStyle/>
          <a:p>
            <a:r>
              <a:rPr lang="fa-IR"/>
              <a:t>انواع الکل</a:t>
            </a:r>
            <a:endParaRPr lang="en-US"/>
          </a:p>
        </p:txBody>
      </p:sp>
      <p:pic>
        <p:nvPicPr>
          <p:cNvPr id="6" name="Content Placeholder 5">
            <a:extLst>
              <a:ext uri="{FF2B5EF4-FFF2-40B4-BE49-F238E27FC236}">
                <a16:creationId xmlns:a16="http://schemas.microsoft.com/office/drawing/2014/main" id="{4400926C-6756-4A12-B5AC-44FB33C6DB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2659" y="1956993"/>
            <a:ext cx="8121114" cy="3302586"/>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BC9BE3E9-7C12-4D8A-B736-D2EB78E18F9A}"/>
              </a:ext>
            </a:extLst>
          </p:cNvPr>
          <p:cNvSpPr>
            <a:spLocks noGrp="1"/>
          </p:cNvSpPr>
          <p:nvPr>
            <p:ph type="sldNum" sz="quarter" idx="12"/>
          </p:nvPr>
        </p:nvSpPr>
        <p:spPr/>
        <p:txBody>
          <a:bodyPr/>
          <a:lstStyle/>
          <a:p>
            <a:fld id="{82478BDD-0447-4496-B744-B5106BED95E0}" type="slidenum">
              <a:rPr lang="en-US" smtClean="0"/>
              <a:t>5</a:t>
            </a:fld>
            <a:endParaRPr lang="en-US"/>
          </a:p>
        </p:txBody>
      </p:sp>
    </p:spTree>
    <p:extLst>
      <p:ext uri="{BB962C8B-B14F-4D97-AF65-F5344CB8AC3E}">
        <p14:creationId xmlns:p14="http://schemas.microsoft.com/office/powerpoint/2010/main" val="197334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3A29-AA12-47BB-9A33-6EAF4D6A837D}"/>
              </a:ext>
            </a:extLst>
          </p:cNvPr>
          <p:cNvSpPr>
            <a:spLocks noGrp="1"/>
          </p:cNvSpPr>
          <p:nvPr>
            <p:ph type="title"/>
          </p:nvPr>
        </p:nvSpPr>
        <p:spPr/>
        <p:txBody>
          <a:bodyPr/>
          <a:lstStyle/>
          <a:p>
            <a:r>
              <a:rPr lang="fa-IR"/>
              <a:t>خواص فیزیکی الکل صنعتی(متانول)</a:t>
            </a:r>
            <a:endParaRPr lang="en-US"/>
          </a:p>
        </p:txBody>
      </p:sp>
      <p:pic>
        <p:nvPicPr>
          <p:cNvPr id="7" name="Content Placeholder 6">
            <a:extLst>
              <a:ext uri="{FF2B5EF4-FFF2-40B4-BE49-F238E27FC236}">
                <a16:creationId xmlns:a16="http://schemas.microsoft.com/office/drawing/2014/main" id="{41013687-597E-4DAF-A864-87BD057CDBB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536043" y="2145508"/>
            <a:ext cx="4559957" cy="354805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053FC7C4-6BED-4B8A-B80D-4312F7F58BE0}"/>
              </a:ext>
            </a:extLst>
          </p:cNvPr>
          <p:cNvSpPr>
            <a:spLocks noGrp="1"/>
          </p:cNvSpPr>
          <p:nvPr>
            <p:ph type="sldNum" sz="quarter" idx="12"/>
          </p:nvPr>
        </p:nvSpPr>
        <p:spPr/>
        <p:txBody>
          <a:bodyPr/>
          <a:lstStyle/>
          <a:p>
            <a:fld id="{82478BDD-0447-4496-B744-B5106BED95E0}" type="slidenum">
              <a:rPr lang="en-US" smtClean="0"/>
              <a:t>6</a:t>
            </a:fld>
            <a:endParaRPr lang="en-US"/>
          </a:p>
        </p:txBody>
      </p:sp>
      <p:pic>
        <p:nvPicPr>
          <p:cNvPr id="9" name="Picture 8">
            <a:extLst>
              <a:ext uri="{FF2B5EF4-FFF2-40B4-BE49-F238E27FC236}">
                <a16:creationId xmlns:a16="http://schemas.microsoft.com/office/drawing/2014/main" id="{3958C700-0098-4E72-BD59-94A94AFB4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920" y="2371905"/>
            <a:ext cx="3796327" cy="3231584"/>
          </a:xfrm>
          <a:prstGeom prst="rect">
            <a:avLst/>
          </a:prstGeom>
        </p:spPr>
      </p:pic>
    </p:spTree>
    <p:extLst>
      <p:ext uri="{BB962C8B-B14F-4D97-AF65-F5344CB8AC3E}">
        <p14:creationId xmlns:p14="http://schemas.microsoft.com/office/powerpoint/2010/main" val="251028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429D51-81C4-4444-A79E-2FF04804F212}"/>
              </a:ext>
            </a:extLst>
          </p:cNvPr>
          <p:cNvSpPr>
            <a:spLocks noGrp="1"/>
          </p:cNvSpPr>
          <p:nvPr>
            <p:ph idx="1"/>
          </p:nvPr>
        </p:nvSpPr>
        <p:spPr/>
        <p:txBody>
          <a:bodyPr>
            <a:normAutofit/>
          </a:bodyPr>
          <a:lstStyle/>
          <a:p>
            <a:r>
              <a:rPr lang="fa-IR"/>
              <a:t>نام	              متانول</a:t>
            </a:r>
          </a:p>
          <a:p>
            <a:r>
              <a:rPr lang="fa-IR"/>
              <a:t>نامهای دیگر	الکل چوب ، متیل الکل</a:t>
            </a:r>
          </a:p>
          <a:p>
            <a:r>
              <a:rPr lang="fa-IR"/>
              <a:t>فرمول شیمیایی	</a:t>
            </a:r>
            <a:r>
              <a:rPr lang="en-US"/>
              <a:t>CH3OH</a:t>
            </a:r>
          </a:p>
          <a:p>
            <a:r>
              <a:rPr lang="fa-IR"/>
              <a:t>وزن مولکولی	32.04</a:t>
            </a:r>
            <a:r>
              <a:rPr lang="en-US"/>
              <a:t>gr/miL</a:t>
            </a:r>
          </a:p>
          <a:p>
            <a:r>
              <a:rPr lang="fa-IR"/>
              <a:t>نقطه جوش	64.7 درجه سانتی‌گراد</a:t>
            </a:r>
          </a:p>
          <a:p>
            <a:r>
              <a:rPr lang="fa-IR"/>
              <a:t>نقطه انجماد	97.8- درجه سانتی‌گراد</a:t>
            </a:r>
          </a:p>
          <a:p>
            <a:r>
              <a:rPr lang="fa-IR"/>
              <a:t>چگالی	0.78</a:t>
            </a:r>
            <a:r>
              <a:rPr lang="en-US"/>
              <a:t>gr/cm3 </a:t>
            </a:r>
            <a:r>
              <a:rPr lang="fa-IR"/>
              <a:t>در 25 درجه سانتی‌گراد</a:t>
            </a:r>
          </a:p>
          <a:p>
            <a:endParaRPr lang="en-US"/>
          </a:p>
        </p:txBody>
      </p:sp>
      <p:sp>
        <p:nvSpPr>
          <p:cNvPr id="4" name="Slide Number Placeholder 3">
            <a:extLst>
              <a:ext uri="{FF2B5EF4-FFF2-40B4-BE49-F238E27FC236}">
                <a16:creationId xmlns:a16="http://schemas.microsoft.com/office/drawing/2014/main" id="{AD0646D6-777E-4EF0-AE74-60F6E90B43F0}"/>
              </a:ext>
            </a:extLst>
          </p:cNvPr>
          <p:cNvSpPr>
            <a:spLocks noGrp="1"/>
          </p:cNvSpPr>
          <p:nvPr>
            <p:ph type="sldNum" sz="quarter" idx="12"/>
          </p:nvPr>
        </p:nvSpPr>
        <p:spPr/>
        <p:txBody>
          <a:bodyPr/>
          <a:lstStyle/>
          <a:p>
            <a:fld id="{82478BDD-0447-4496-B744-B5106BED95E0}" type="slidenum">
              <a:rPr lang="en-US" smtClean="0"/>
              <a:t>7</a:t>
            </a:fld>
            <a:endParaRPr lang="en-US"/>
          </a:p>
        </p:txBody>
      </p:sp>
      <p:pic>
        <p:nvPicPr>
          <p:cNvPr id="2" name="4_5794027095529097263">
            <a:hlinkClick r:id="" action="ppaction://media"/>
            <a:extLst>
              <a:ext uri="{FF2B5EF4-FFF2-40B4-BE49-F238E27FC236}">
                <a16:creationId xmlns:a16="http://schemas.microsoft.com/office/drawing/2014/main" id="{46C916AB-EEA5-4688-BBC2-8157429B48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51579" y="5304555"/>
            <a:ext cx="609600" cy="609600"/>
          </a:xfrm>
          <a:prstGeom prst="rect">
            <a:avLst/>
          </a:prstGeom>
        </p:spPr>
      </p:pic>
    </p:spTree>
    <p:extLst>
      <p:ext uri="{BB962C8B-B14F-4D97-AF65-F5344CB8AC3E}">
        <p14:creationId xmlns:p14="http://schemas.microsoft.com/office/powerpoint/2010/main" val="27892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72AB-8BD2-4EFB-8C8F-417160F0CCAC}"/>
              </a:ext>
            </a:extLst>
          </p:cNvPr>
          <p:cNvSpPr>
            <a:spLocks noGrp="1"/>
          </p:cNvSpPr>
          <p:nvPr>
            <p:ph type="title"/>
          </p:nvPr>
        </p:nvSpPr>
        <p:spPr/>
        <p:txBody>
          <a:bodyPr/>
          <a:lstStyle/>
          <a:p>
            <a:r>
              <a:rPr lang="fa-IR"/>
              <a:t>خواص متانول</a:t>
            </a:r>
            <a:endParaRPr lang="en-US"/>
          </a:p>
        </p:txBody>
      </p:sp>
      <p:sp>
        <p:nvSpPr>
          <p:cNvPr id="3" name="Content Placeholder 2">
            <a:extLst>
              <a:ext uri="{FF2B5EF4-FFF2-40B4-BE49-F238E27FC236}">
                <a16:creationId xmlns:a16="http://schemas.microsoft.com/office/drawing/2014/main" id="{189996B8-6EFE-4D44-BB92-3CA9754B1D6E}"/>
              </a:ext>
            </a:extLst>
          </p:cNvPr>
          <p:cNvSpPr>
            <a:spLocks noGrp="1"/>
          </p:cNvSpPr>
          <p:nvPr>
            <p:ph idx="1"/>
          </p:nvPr>
        </p:nvSpPr>
        <p:spPr>
          <a:xfrm>
            <a:off x="1451579" y="2015732"/>
            <a:ext cx="9603275" cy="2600513"/>
          </a:xfrm>
        </p:spPr>
        <p:txBody>
          <a:bodyPr>
            <a:normAutofit/>
          </a:bodyPr>
          <a:lstStyle/>
          <a:p>
            <a:r>
              <a:rPr lang="fa-IR"/>
              <a:t>متانول، متیل الکل، الکل متیلیک، کاربینول یا الکل چوب که ساده‌ترین نوع الکل‌هاست. متانول از فعالیت بی‌هوازی گونه‌های زیادی از باکتری‌ها تولید می‌شود و در نتیجه مقدار اندکی از بخار متانول وارد جو می‌شود و پس از چندین روز به‌وسیله اکسیژن و با کمک نور خورشید اکسید شده به آب و دی‌اکسید کربن تبدیل می‌گردد. البته در فرایند سوختن متانول هم از نظر مواد بدست آمده چنین اتفاقی رخ می‌دهد ولی بسیار سریعتر</a:t>
            </a:r>
            <a:endParaRPr lang="en-US"/>
          </a:p>
        </p:txBody>
      </p:sp>
      <p:sp>
        <p:nvSpPr>
          <p:cNvPr id="4" name="Slide Number Placeholder 3">
            <a:extLst>
              <a:ext uri="{FF2B5EF4-FFF2-40B4-BE49-F238E27FC236}">
                <a16:creationId xmlns:a16="http://schemas.microsoft.com/office/drawing/2014/main" id="{75373744-5FA7-41D0-A0A7-F65CCF391C9C}"/>
              </a:ext>
            </a:extLst>
          </p:cNvPr>
          <p:cNvSpPr>
            <a:spLocks noGrp="1"/>
          </p:cNvSpPr>
          <p:nvPr>
            <p:ph type="sldNum" sz="quarter" idx="12"/>
          </p:nvPr>
        </p:nvSpPr>
        <p:spPr/>
        <p:txBody>
          <a:bodyPr/>
          <a:lstStyle/>
          <a:p>
            <a:fld id="{82478BDD-0447-4496-B744-B5106BED95E0}" type="slidenum">
              <a:rPr lang="en-US" smtClean="0"/>
              <a:t>8</a:t>
            </a:fld>
            <a:endParaRPr lang="en-US"/>
          </a:p>
        </p:txBody>
      </p:sp>
      <p:pic>
        <p:nvPicPr>
          <p:cNvPr id="5" name="4_5794027095529097266">
            <a:hlinkClick r:id="" action="ppaction://media"/>
            <a:extLst>
              <a:ext uri="{FF2B5EF4-FFF2-40B4-BE49-F238E27FC236}">
                <a16:creationId xmlns:a16="http://schemas.microsoft.com/office/drawing/2014/main" id="{0E45027B-4CAB-494C-9CC1-7607872516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4050" y="5481228"/>
            <a:ext cx="609600" cy="609600"/>
          </a:xfrm>
          <a:prstGeom prst="rect">
            <a:avLst/>
          </a:prstGeom>
        </p:spPr>
      </p:pic>
    </p:spTree>
    <p:extLst>
      <p:ext uri="{BB962C8B-B14F-4D97-AF65-F5344CB8AC3E}">
        <p14:creationId xmlns:p14="http://schemas.microsoft.com/office/powerpoint/2010/main" val="199049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768C-C3B2-429F-92D2-AB56FE2EB32F}"/>
              </a:ext>
            </a:extLst>
          </p:cNvPr>
          <p:cNvSpPr>
            <a:spLocks noGrp="1"/>
          </p:cNvSpPr>
          <p:nvPr>
            <p:ph type="title"/>
          </p:nvPr>
        </p:nvSpPr>
        <p:spPr/>
        <p:txBody>
          <a:bodyPr/>
          <a:lstStyle/>
          <a:p>
            <a:r>
              <a:rPr lang="fa-IR"/>
              <a:t>تولید متانول</a:t>
            </a:r>
            <a:endParaRPr lang="en-US"/>
          </a:p>
        </p:txBody>
      </p:sp>
      <p:sp>
        <p:nvSpPr>
          <p:cNvPr id="3" name="Content Placeholder 2">
            <a:extLst>
              <a:ext uri="{FF2B5EF4-FFF2-40B4-BE49-F238E27FC236}">
                <a16:creationId xmlns:a16="http://schemas.microsoft.com/office/drawing/2014/main" id="{DDE6644D-DBC2-46B3-ADB7-EF6C51008ABB}"/>
              </a:ext>
            </a:extLst>
          </p:cNvPr>
          <p:cNvSpPr>
            <a:spLocks noGrp="1"/>
          </p:cNvSpPr>
          <p:nvPr>
            <p:ph idx="1"/>
          </p:nvPr>
        </p:nvSpPr>
        <p:spPr/>
        <p:txBody>
          <a:bodyPr/>
          <a:lstStyle/>
          <a:p>
            <a:r>
              <a:rPr lang="fa-IR"/>
              <a:t>امروزه گاز سنتز مورد نظر برای تولید متانول مانند گذشته از زغال بدست نمی‌آید، بلکه از واکنش متان موجود در گازهای طبیعی تحت فشار ملایم 10-20 اتمسفر و دمای 850 درجه سانتیگراد با بخار آب و در مجاورت کاتالیزور نیکل تولید می‌شود. </a:t>
            </a:r>
            <a:r>
              <a:rPr lang="en-US"/>
              <a:t>CO </a:t>
            </a:r>
            <a:r>
              <a:rPr lang="fa-IR"/>
              <a:t>و </a:t>
            </a:r>
            <a:r>
              <a:rPr lang="en-US"/>
              <a:t>H2 </a:t>
            </a:r>
            <a:r>
              <a:rPr lang="fa-IR"/>
              <a:t>تولید شده تحت تاثیر کاتالیزوری که مخلوطی از مس و اکسید روی و آلومینیوم است واکنش داده و متانول ایجاد می‌کنند. این کاتالیزور اولین بار درسال 1966 توسط </a:t>
            </a:r>
            <a:r>
              <a:rPr lang="en-US"/>
              <a:t>ICI </a:t>
            </a:r>
            <a:r>
              <a:rPr lang="fa-IR"/>
              <a:t>استفاده شد. این واکنش در فشار 50-100 اتمسفر و دمای 250 درجه سانتیگراد صورت می‌گیرد. روش دیگر تولید متانول ، واکنش دی اکسیدکربن با هیدروژن اضافی است که تولید متانول و آب می‌کند.</a:t>
            </a:r>
            <a:endParaRPr lang="en-US"/>
          </a:p>
        </p:txBody>
      </p:sp>
      <p:sp>
        <p:nvSpPr>
          <p:cNvPr id="4" name="Slide Number Placeholder 3">
            <a:extLst>
              <a:ext uri="{FF2B5EF4-FFF2-40B4-BE49-F238E27FC236}">
                <a16:creationId xmlns:a16="http://schemas.microsoft.com/office/drawing/2014/main" id="{143338E5-4D43-4E9B-B70D-3054E6AEFA3A}"/>
              </a:ext>
            </a:extLst>
          </p:cNvPr>
          <p:cNvSpPr>
            <a:spLocks noGrp="1"/>
          </p:cNvSpPr>
          <p:nvPr>
            <p:ph type="sldNum" sz="quarter" idx="12"/>
          </p:nvPr>
        </p:nvSpPr>
        <p:spPr/>
        <p:txBody>
          <a:bodyPr/>
          <a:lstStyle/>
          <a:p>
            <a:fld id="{82478BDD-0447-4496-B744-B5106BED95E0}" type="slidenum">
              <a:rPr lang="en-US" smtClean="0"/>
              <a:t>9</a:t>
            </a:fld>
            <a:endParaRPr lang="en-US"/>
          </a:p>
        </p:txBody>
      </p:sp>
      <p:pic>
        <p:nvPicPr>
          <p:cNvPr id="5" name="4_5794027095529097270">
            <a:hlinkClick r:id="" action="ppaction://media"/>
            <a:extLst>
              <a:ext uri="{FF2B5EF4-FFF2-40B4-BE49-F238E27FC236}">
                <a16:creationId xmlns:a16="http://schemas.microsoft.com/office/drawing/2014/main" id="{3D338AA8-0C9A-4F41-88CF-7258286811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1979" y="5466345"/>
            <a:ext cx="609600" cy="609600"/>
          </a:xfrm>
          <a:prstGeom prst="rect">
            <a:avLst/>
          </a:prstGeom>
        </p:spPr>
      </p:pic>
    </p:spTree>
    <p:extLst>
      <p:ext uri="{BB962C8B-B14F-4D97-AF65-F5344CB8AC3E}">
        <p14:creationId xmlns:p14="http://schemas.microsoft.com/office/powerpoint/2010/main" val="25489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584</TotalTime>
  <Words>639</Words>
  <Application>Microsoft Office PowerPoint</Application>
  <PresentationFormat>Widescreen</PresentationFormat>
  <Paragraphs>54</Paragraphs>
  <Slides>12</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Wingdings</vt:lpstr>
      <vt:lpstr>Gallery</vt:lpstr>
      <vt:lpstr>به نام خلق یکتا</vt:lpstr>
      <vt:lpstr>تاریخچه الکل و الکل صنعتی</vt:lpstr>
      <vt:lpstr>PowerPoint Presentation</vt:lpstr>
      <vt:lpstr>معرفی الکل</vt:lpstr>
      <vt:lpstr>انواع الکل</vt:lpstr>
      <vt:lpstr>خواص فیزیکی الکل صنعتی(متانول)</vt:lpstr>
      <vt:lpstr>PowerPoint Presentation</vt:lpstr>
      <vt:lpstr>خواص متانول</vt:lpstr>
      <vt:lpstr>تولید متانول</vt:lpstr>
      <vt:lpstr>روش های تولید متانول</vt:lpstr>
      <vt:lpstr>فرایند تولید متانول از گاز طبیعی</vt:lpstr>
      <vt:lpstr>شماتیک از تولید متانول از گاز طبیعی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خلق یکتا</dc:title>
  <dc:creator>sajad SAFDAR</dc:creator>
  <cp:lastModifiedBy>sajad SAFDAR</cp:lastModifiedBy>
  <cp:revision>43</cp:revision>
  <dcterms:created xsi:type="dcterms:W3CDTF">2020-04-01T05:45:59Z</dcterms:created>
  <dcterms:modified xsi:type="dcterms:W3CDTF">2020-06-03T05:16:01Z</dcterms:modified>
</cp:coreProperties>
</file>