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2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8" r:id="rId2"/>
    <p:sldId id="256" r:id="rId3"/>
    <p:sldId id="259" r:id="rId4"/>
    <p:sldId id="380" r:id="rId5"/>
    <p:sldId id="308" r:id="rId6"/>
    <p:sldId id="337" r:id="rId7"/>
    <p:sldId id="260" r:id="rId8"/>
    <p:sldId id="371" r:id="rId9"/>
    <p:sldId id="389" r:id="rId10"/>
    <p:sldId id="320" r:id="rId11"/>
    <p:sldId id="325" r:id="rId12"/>
    <p:sldId id="326" r:id="rId13"/>
    <p:sldId id="350" r:id="rId14"/>
    <p:sldId id="347" r:id="rId15"/>
    <p:sldId id="328" r:id="rId16"/>
    <p:sldId id="344" r:id="rId17"/>
    <p:sldId id="343" r:id="rId18"/>
  </p:sldIdLst>
  <p:sldSz cx="9144000" cy="6858000" type="screen4x3"/>
  <p:notesSz cx="6858000" cy="9144000"/>
  <p:custDataLst>
    <p:tags r:id="rId21"/>
  </p:custData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2d35023ef3f8b2d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DE29"/>
    <a:srgbClr val="FC0486"/>
    <a:srgbClr val="FF0066"/>
    <a:srgbClr val="0BE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103" autoAdjust="0"/>
    <p:restoredTop sz="93979" autoAdjust="0"/>
  </p:normalViewPr>
  <p:slideViewPr>
    <p:cSldViewPr>
      <p:cViewPr varScale="1">
        <p:scale>
          <a:sx n="69" d="100"/>
          <a:sy n="69" d="100"/>
        </p:scale>
        <p:origin x="153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3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7EB297-A604-42FA-8F15-D94EA066915D}" type="doc">
      <dgm:prSet loTypeId="urn:microsoft.com/office/officeart/2009/3/layout/HorizontalOrganizationChart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19D039E-6D60-4C52-938F-03DB7ED3ED9C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a-IR" sz="2000" b="1" dirty="0" smtClean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rPr>
            <a:t>انواع فیبرنوری</a:t>
          </a:r>
          <a:endParaRPr lang="en-US" sz="2000" dirty="0"/>
        </a:p>
      </dgm:t>
    </dgm:pt>
    <dgm:pt modelId="{6D14FA47-88A1-4B01-805F-BA3E28674492}" type="parTrans" cxnId="{39F88B96-54EB-4E16-85A7-DF3A11FA189E}">
      <dgm:prSet/>
      <dgm:spPr/>
      <dgm:t>
        <a:bodyPr/>
        <a:lstStyle/>
        <a:p>
          <a:endParaRPr lang="en-US"/>
        </a:p>
      </dgm:t>
    </dgm:pt>
    <dgm:pt modelId="{813D369E-247D-40C3-8A35-C0D37D5D34D5}" type="sibTrans" cxnId="{39F88B96-54EB-4E16-85A7-DF3A11FA189E}">
      <dgm:prSet/>
      <dgm:spPr/>
      <dgm:t>
        <a:bodyPr/>
        <a:lstStyle/>
        <a:p>
          <a:endParaRPr lang="en-US"/>
        </a:p>
      </dgm:t>
    </dgm:pt>
    <dgm:pt modelId="{8219AE4E-6072-444C-B4FF-E87FBDA48581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a-IR" sz="1800" b="1" dirty="0" smtClean="0">
              <a:cs typeface="B Nazanin" panose="00000400000000000000" pitchFamily="2" charset="-78"/>
            </a:rPr>
            <a:t>براساس ترکیب مواد مربوط به هسته</a:t>
          </a:r>
          <a:endParaRPr lang="en-US" sz="1800" b="1" dirty="0">
            <a:cs typeface="B Nazanin" panose="00000400000000000000" pitchFamily="2" charset="-78"/>
          </a:endParaRPr>
        </a:p>
      </dgm:t>
    </dgm:pt>
    <dgm:pt modelId="{4B58E6A5-40AF-449A-961C-03F4357DA312}" type="parTrans" cxnId="{2C261390-474D-498C-B0D4-D182E74DB255}">
      <dgm:prSet/>
      <dgm:spPr/>
      <dgm:t>
        <a:bodyPr/>
        <a:lstStyle/>
        <a:p>
          <a:endParaRPr lang="en-US"/>
        </a:p>
      </dgm:t>
    </dgm:pt>
    <dgm:pt modelId="{7AF8E280-8CE9-4DDD-BEA8-4C597523A120}" type="sibTrans" cxnId="{2C261390-474D-498C-B0D4-D182E74DB255}">
      <dgm:prSet/>
      <dgm:spPr/>
      <dgm:t>
        <a:bodyPr/>
        <a:lstStyle/>
        <a:p>
          <a:endParaRPr lang="en-US"/>
        </a:p>
      </dgm:t>
    </dgm:pt>
    <dgm:pt modelId="{AA43D20D-5918-4463-BF08-4BD2013D82BD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a-IR" sz="1800" b="0" cap="none" spc="0" dirty="0" smtClean="0">
              <a:ln w="0"/>
              <a:solidFill>
                <a:schemeClr val="tx1"/>
              </a:solidFill>
              <a:effectLst/>
              <a:cs typeface="B Nazanin" panose="00000400000000000000" pitchFamily="2" charset="-78"/>
            </a:rPr>
            <a:t>ضریب شکست پله‌ای</a:t>
          </a:r>
          <a:endParaRPr lang="en-US" sz="1800" b="0" cap="none" spc="0" dirty="0">
            <a:ln w="0"/>
            <a:solidFill>
              <a:schemeClr val="tx1"/>
            </a:solidFill>
            <a:effectLst/>
            <a:cs typeface="B Nazanin" panose="00000400000000000000" pitchFamily="2" charset="-78"/>
          </a:endParaRPr>
        </a:p>
      </dgm:t>
    </dgm:pt>
    <dgm:pt modelId="{1302A8AC-1086-470B-A08F-10843DBC4332}" type="parTrans" cxnId="{2CA8B749-31EC-4AF6-9B00-F2D67E9FB068}">
      <dgm:prSet>
        <dgm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DD0D3B36-A4DB-4119-9571-8D8E46E9BDE2}" type="sibTrans" cxnId="{2CA8B749-31EC-4AF6-9B00-F2D67E9FB068}">
      <dgm:prSet/>
      <dgm:spPr/>
      <dgm:t>
        <a:bodyPr/>
        <a:lstStyle/>
        <a:p>
          <a:endParaRPr lang="en-US"/>
        </a:p>
      </dgm:t>
    </dgm:pt>
    <dgm:pt modelId="{BDCFA16F-FA15-412A-A1A6-26BB0569A1DD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fa-IR" sz="1800" b="0" cap="none" spc="0" dirty="0" smtClean="0">
              <a:ln w="0"/>
              <a:solidFill>
                <a:schemeClr val="tx1"/>
              </a:solidFill>
              <a:effectLst/>
              <a:cs typeface="B Nazanin" panose="00000400000000000000" pitchFamily="2" charset="-78"/>
            </a:rPr>
            <a:t>ضریب شکست مرحله‌ای</a:t>
          </a:r>
          <a:endParaRPr lang="en-US" sz="1800" b="0" cap="none" spc="0" dirty="0">
            <a:ln w="0"/>
            <a:solidFill>
              <a:schemeClr val="tx1"/>
            </a:solidFill>
            <a:effectLst/>
            <a:cs typeface="B Nazanin" panose="00000400000000000000" pitchFamily="2" charset="-78"/>
          </a:endParaRPr>
        </a:p>
      </dgm:t>
    </dgm:pt>
    <dgm:pt modelId="{DD410067-4431-4581-827B-535C5A8236C3}" type="parTrans" cxnId="{86DDE681-8F51-4A7B-A7A2-541C21BD7522}">
      <dgm:prSet>
        <dgm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5167DB72-5D36-4C9F-A1EF-373ED186C83E}" type="sibTrans" cxnId="{86DDE681-8F51-4A7B-A7A2-541C21BD7522}">
      <dgm:prSet/>
      <dgm:spPr/>
      <dgm:t>
        <a:bodyPr/>
        <a:lstStyle/>
        <a:p>
          <a:endParaRPr lang="en-US"/>
        </a:p>
      </dgm:t>
    </dgm:pt>
    <dgm:pt modelId="{6A24E9E2-34AB-4FB9-9972-8F08B56C7D6F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a-IR" sz="1800" b="1" dirty="0" smtClean="0">
              <a:cs typeface="B Nazanin" panose="00000400000000000000" pitchFamily="2" charset="-78"/>
            </a:rPr>
            <a:t>براساس اشعه گذرنده</a:t>
          </a:r>
          <a:endParaRPr lang="en-US" sz="1800" b="1" dirty="0">
            <a:cs typeface="B Nazanin" panose="00000400000000000000" pitchFamily="2" charset="-78"/>
          </a:endParaRPr>
        </a:p>
      </dgm:t>
    </dgm:pt>
    <dgm:pt modelId="{3FB1CFFE-78B3-44C5-BA42-23009AF2137E}" type="parTrans" cxnId="{1B11B51D-48AA-482A-B6B7-EE8030704529}">
      <dgm:prSet/>
      <dgm:spPr/>
      <dgm:t>
        <a:bodyPr/>
        <a:lstStyle/>
        <a:p>
          <a:endParaRPr lang="en-US"/>
        </a:p>
      </dgm:t>
    </dgm:pt>
    <dgm:pt modelId="{8842A9C5-4244-4E31-8869-4047C7BCE92B}" type="sibTrans" cxnId="{1B11B51D-48AA-482A-B6B7-EE8030704529}">
      <dgm:prSet/>
      <dgm:spPr/>
      <dgm:t>
        <a:bodyPr/>
        <a:lstStyle/>
        <a:p>
          <a:endParaRPr lang="en-US"/>
        </a:p>
      </dgm:t>
    </dgm:pt>
    <dgm:pt modelId="{B680D545-D259-4466-8DD3-C0D85A5DDB98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a-IR" sz="1800" b="0" cap="none" spc="0" dirty="0" smtClean="0">
              <a:ln w="0"/>
              <a:solidFill>
                <a:schemeClr val="tx1"/>
              </a:solidFill>
              <a:effectLst/>
              <a:cs typeface="B Nazanin" panose="00000400000000000000" pitchFamily="2" charset="-78"/>
            </a:rPr>
            <a:t>شیشه ای</a:t>
          </a:r>
          <a:endParaRPr lang="en-US" sz="1800" b="0" cap="none" spc="0" dirty="0">
            <a:ln w="0"/>
            <a:solidFill>
              <a:schemeClr val="tx1"/>
            </a:solidFill>
            <a:effectLst/>
            <a:cs typeface="B Nazanin" panose="00000400000000000000" pitchFamily="2" charset="-78"/>
          </a:endParaRPr>
        </a:p>
      </dgm:t>
    </dgm:pt>
    <dgm:pt modelId="{4F254B23-EF73-4FD5-BACA-3E518B37C2EA}" type="parTrans" cxnId="{449C0B83-26FD-4243-AF61-1EA498B704A8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1D60DF67-BDBD-4A77-AF2E-125A60AD1ACF}" type="sibTrans" cxnId="{449C0B83-26FD-4243-AF61-1EA498B704A8}">
      <dgm:prSet/>
      <dgm:spPr/>
      <dgm:t>
        <a:bodyPr/>
        <a:lstStyle/>
        <a:p>
          <a:endParaRPr lang="en-US"/>
        </a:p>
      </dgm:t>
    </dgm:pt>
    <dgm:pt modelId="{16890D68-7AD1-4E0A-ADF0-4D131A8F511B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a-IR" sz="1800" b="0" cap="none" spc="0" dirty="0" smtClean="0">
              <a:ln w="0"/>
              <a:solidFill>
                <a:schemeClr val="tx1"/>
              </a:solidFill>
              <a:effectLst/>
              <a:cs typeface="B Nazanin" panose="00000400000000000000" pitchFamily="2" charset="-78"/>
            </a:rPr>
            <a:t>پلاستیکی</a:t>
          </a:r>
          <a:endParaRPr lang="en-US" sz="1800" b="0" cap="none" spc="0" dirty="0">
            <a:ln w="0"/>
            <a:solidFill>
              <a:schemeClr val="tx1"/>
            </a:solidFill>
            <a:effectLst/>
            <a:cs typeface="B Nazanin" panose="00000400000000000000" pitchFamily="2" charset="-78"/>
          </a:endParaRPr>
        </a:p>
      </dgm:t>
    </dgm:pt>
    <dgm:pt modelId="{CB2235EC-3449-4773-BE0B-935E4AE72AB0}" type="parTrans" cxnId="{2595BEAF-2035-4047-9651-2E47980CB7C4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DE464C69-8128-41DC-9297-BC39B70FFFA1}" type="sibTrans" cxnId="{2595BEAF-2035-4047-9651-2E47980CB7C4}">
      <dgm:prSet/>
      <dgm:spPr/>
      <dgm:t>
        <a:bodyPr/>
        <a:lstStyle/>
        <a:p>
          <a:endParaRPr lang="en-US"/>
        </a:p>
      </dgm:t>
    </dgm:pt>
    <dgm:pt modelId="{B8364F77-22C9-4992-A61C-B5BCB177FE86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a-IR" sz="1800" b="0" cap="none" spc="0" dirty="0" smtClean="0">
              <a:ln w="0"/>
              <a:solidFill>
                <a:schemeClr val="tx1"/>
              </a:solidFill>
              <a:effectLst/>
              <a:cs typeface="B Nazanin" panose="00000400000000000000" pitchFamily="2" charset="-78"/>
            </a:rPr>
            <a:t>سیلیکا یا روکش پلاستیکی</a:t>
          </a:r>
          <a:endParaRPr lang="en-US" sz="1800" b="0" cap="none" spc="0" dirty="0">
            <a:ln w="0"/>
            <a:solidFill>
              <a:schemeClr val="tx1"/>
            </a:solidFill>
            <a:effectLst/>
            <a:cs typeface="B Nazanin" panose="00000400000000000000" pitchFamily="2" charset="-78"/>
          </a:endParaRPr>
        </a:p>
      </dgm:t>
    </dgm:pt>
    <dgm:pt modelId="{4AF7ED56-61BA-4A4B-ADA4-2832FACE2B07}" type="parTrans" cxnId="{379C4798-B3A5-45B0-96FF-A4C1A62B803C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6EF404DC-AAEE-4117-9947-F34E8E5B0372}" type="sibTrans" cxnId="{379C4798-B3A5-45B0-96FF-A4C1A62B803C}">
      <dgm:prSet/>
      <dgm:spPr/>
      <dgm:t>
        <a:bodyPr/>
        <a:lstStyle/>
        <a:p>
          <a:endParaRPr lang="en-US"/>
        </a:p>
      </dgm:t>
    </dgm:pt>
    <dgm:pt modelId="{3F1976E0-AE4F-4EEF-B310-EF48FA033F71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a-IR" sz="1800" b="1" smtClean="0">
              <a:cs typeface="B Nazanin" panose="00000400000000000000" pitchFamily="2" charset="-78"/>
            </a:rPr>
            <a:t>براساس ساختار مواد</a:t>
          </a:r>
          <a:endParaRPr lang="en-US" sz="1800" b="1" dirty="0">
            <a:cs typeface="B Nazanin" panose="00000400000000000000" pitchFamily="2" charset="-78"/>
          </a:endParaRPr>
        </a:p>
      </dgm:t>
    </dgm:pt>
    <dgm:pt modelId="{D7D59B60-83D2-41E4-B8C9-56383CC0910B}" type="parTrans" cxnId="{8184C5ED-9CFD-4FC6-9651-9E1AF2A3B81C}">
      <dgm:prSet/>
      <dgm:spPr/>
      <dgm:t>
        <a:bodyPr/>
        <a:lstStyle/>
        <a:p>
          <a:endParaRPr lang="en-US"/>
        </a:p>
      </dgm:t>
    </dgm:pt>
    <dgm:pt modelId="{7364191C-C399-46FA-ABB5-BB3ABC877100}" type="sibTrans" cxnId="{8184C5ED-9CFD-4FC6-9651-9E1AF2A3B81C}">
      <dgm:prSet/>
      <dgm:spPr/>
      <dgm:t>
        <a:bodyPr/>
        <a:lstStyle/>
        <a:p>
          <a:endParaRPr lang="en-US"/>
        </a:p>
      </dgm:t>
    </dgm:pt>
    <dgm:pt modelId="{A33A35CB-9486-43C9-BBA3-2144DB78CEA4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a-IR" sz="1800" b="0" cap="none" spc="0" dirty="0" smtClean="0">
              <a:ln w="0"/>
              <a:solidFill>
                <a:schemeClr val="tx1"/>
              </a:solidFill>
              <a:effectLst/>
              <a:cs typeface="B Nazanin" panose="00000400000000000000" pitchFamily="2" charset="-78"/>
            </a:rPr>
            <a:t>الیاف تک حالته</a:t>
          </a:r>
          <a:endParaRPr lang="en-US" sz="1800" b="0" cap="none" spc="0" dirty="0">
            <a:ln w="0"/>
            <a:solidFill>
              <a:schemeClr val="tx1"/>
            </a:solidFill>
            <a:effectLst/>
            <a:cs typeface="B Nazanin" panose="00000400000000000000" pitchFamily="2" charset="-78"/>
          </a:endParaRPr>
        </a:p>
      </dgm:t>
    </dgm:pt>
    <dgm:pt modelId="{BCC63A87-8016-4615-AEB9-7747EF78DA38}" type="parTrans" cxnId="{63F9A486-7BA5-4B75-AF23-743496BBAD90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5AAD8F98-46AE-47BB-B953-CB49D74F512F}" type="sibTrans" cxnId="{63F9A486-7BA5-4B75-AF23-743496BBAD90}">
      <dgm:prSet/>
      <dgm:spPr/>
      <dgm:t>
        <a:bodyPr/>
        <a:lstStyle/>
        <a:p>
          <a:endParaRPr lang="en-US"/>
        </a:p>
      </dgm:t>
    </dgm:pt>
    <dgm:pt modelId="{11CF08C9-4B51-4172-B924-33F7EE5B1439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b="0" cap="none" spc="0" dirty="0" smtClean="0">
              <a:ln w="0"/>
              <a:solidFill>
                <a:schemeClr val="tx1"/>
              </a:solidFill>
              <a:effectLst/>
              <a:cs typeface="B Nazanin" panose="00000400000000000000" pitchFamily="2" charset="-78"/>
            </a:rPr>
            <a:t> </a:t>
          </a:r>
          <a:r>
            <a:rPr lang="fa-IR" sz="1800" b="0" cap="none" spc="0" dirty="0" smtClean="0">
              <a:ln w="0"/>
              <a:solidFill>
                <a:schemeClr val="tx1"/>
              </a:solidFill>
              <a:effectLst/>
              <a:cs typeface="B Nazanin" panose="00000400000000000000" pitchFamily="2" charset="-78"/>
            </a:rPr>
            <a:t>الیاف چند حالته</a:t>
          </a:r>
          <a:endParaRPr lang="en-US" sz="1800" b="0" cap="none" spc="0" dirty="0">
            <a:ln w="0"/>
            <a:solidFill>
              <a:schemeClr val="tx1"/>
            </a:solidFill>
            <a:effectLst/>
            <a:cs typeface="B Nazanin" panose="00000400000000000000" pitchFamily="2" charset="-78"/>
          </a:endParaRPr>
        </a:p>
      </dgm:t>
    </dgm:pt>
    <dgm:pt modelId="{B67F0D13-187B-4279-8423-92A369AD8BBE}" type="parTrans" cxnId="{79D039E1-F3A3-4A33-89D0-738A05F24E95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9B1D09B5-29B5-45A4-8134-375AC1662D86}" type="sibTrans" cxnId="{79D039E1-F3A3-4A33-89D0-738A05F24E95}">
      <dgm:prSet/>
      <dgm:spPr/>
      <dgm:t>
        <a:bodyPr/>
        <a:lstStyle/>
        <a:p>
          <a:endParaRPr lang="en-US"/>
        </a:p>
      </dgm:t>
    </dgm:pt>
    <dgm:pt modelId="{CFB69C1C-AF34-4FE6-9538-767797E7DEE7}" type="pres">
      <dgm:prSet presAssocID="{E17EB297-A604-42FA-8F15-D94EA066915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50FDD74-9320-4F0D-B84E-2C4B2DF8D4A6}" type="pres">
      <dgm:prSet presAssocID="{119D039E-6D60-4C52-938F-03DB7ED3ED9C}" presName="hierRoot1" presStyleCnt="0">
        <dgm:presLayoutVars>
          <dgm:hierBranch val="init"/>
        </dgm:presLayoutVars>
      </dgm:prSet>
      <dgm:spPr/>
    </dgm:pt>
    <dgm:pt modelId="{B6927740-6533-415B-8D8A-5348E34FD8FA}" type="pres">
      <dgm:prSet presAssocID="{119D039E-6D60-4C52-938F-03DB7ED3ED9C}" presName="rootComposite1" presStyleCnt="0"/>
      <dgm:spPr/>
    </dgm:pt>
    <dgm:pt modelId="{71A70879-177A-40F2-8F7F-412EF2051575}" type="pres">
      <dgm:prSet presAssocID="{119D039E-6D60-4C52-938F-03DB7ED3ED9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5AADC7-7CFF-4A63-BB84-433A37713401}" type="pres">
      <dgm:prSet presAssocID="{119D039E-6D60-4C52-938F-03DB7ED3ED9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E589176-BB63-44FF-90FD-3DD5ED7093E6}" type="pres">
      <dgm:prSet presAssocID="{119D039E-6D60-4C52-938F-03DB7ED3ED9C}" presName="hierChild2" presStyleCnt="0"/>
      <dgm:spPr/>
    </dgm:pt>
    <dgm:pt modelId="{B7CB5128-69EB-4E16-9B9D-B0B9D42BE4D7}" type="pres">
      <dgm:prSet presAssocID="{4B58E6A5-40AF-449A-961C-03F4357DA312}" presName="Name64" presStyleLbl="parChTrans1D2" presStyleIdx="0" presStyleCnt="3"/>
      <dgm:spPr/>
      <dgm:t>
        <a:bodyPr/>
        <a:lstStyle/>
        <a:p>
          <a:endParaRPr lang="en-US"/>
        </a:p>
      </dgm:t>
    </dgm:pt>
    <dgm:pt modelId="{7A3AA2E8-80BC-425B-89A8-EA1D4D6D779E}" type="pres">
      <dgm:prSet presAssocID="{8219AE4E-6072-444C-B4FF-E87FBDA48581}" presName="hierRoot2" presStyleCnt="0">
        <dgm:presLayoutVars>
          <dgm:hierBranch val="init"/>
        </dgm:presLayoutVars>
      </dgm:prSet>
      <dgm:spPr/>
    </dgm:pt>
    <dgm:pt modelId="{48DF2A6F-3DD2-4848-8B9F-46DA64DEBE78}" type="pres">
      <dgm:prSet presAssocID="{8219AE4E-6072-444C-B4FF-E87FBDA48581}" presName="rootComposite" presStyleCnt="0"/>
      <dgm:spPr/>
    </dgm:pt>
    <dgm:pt modelId="{304997E4-9F18-4274-AD51-B3AA4D78EE83}" type="pres">
      <dgm:prSet presAssocID="{8219AE4E-6072-444C-B4FF-E87FBDA48581}" presName="rootText" presStyleLbl="node2" presStyleIdx="0" presStyleCnt="3" custLinFactNeighborX="-1040" custLinFactNeighborY="-100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A7462D-065E-44E9-B724-845C35B903A3}" type="pres">
      <dgm:prSet presAssocID="{8219AE4E-6072-444C-B4FF-E87FBDA48581}" presName="rootConnector" presStyleLbl="node2" presStyleIdx="0" presStyleCnt="3"/>
      <dgm:spPr/>
      <dgm:t>
        <a:bodyPr/>
        <a:lstStyle/>
        <a:p>
          <a:endParaRPr lang="en-US"/>
        </a:p>
      </dgm:t>
    </dgm:pt>
    <dgm:pt modelId="{8C3D8646-F441-41C6-A22B-E01C840B16F0}" type="pres">
      <dgm:prSet presAssocID="{8219AE4E-6072-444C-B4FF-E87FBDA48581}" presName="hierChild4" presStyleCnt="0"/>
      <dgm:spPr/>
    </dgm:pt>
    <dgm:pt modelId="{F89C1BBB-518D-4E82-92C5-C4D38F5D16D7}" type="pres">
      <dgm:prSet presAssocID="{1302A8AC-1086-470B-A08F-10843DBC4332}" presName="Name64" presStyleLbl="parChTrans1D3" presStyleIdx="0" presStyleCnt="7"/>
      <dgm:spPr/>
      <dgm:t>
        <a:bodyPr/>
        <a:lstStyle/>
        <a:p>
          <a:endParaRPr lang="en-US"/>
        </a:p>
      </dgm:t>
    </dgm:pt>
    <dgm:pt modelId="{9AC47D31-7941-4AB7-95D5-440B4C804BEC}" type="pres">
      <dgm:prSet presAssocID="{AA43D20D-5918-4463-BF08-4BD2013D82BD}" presName="hierRoot2" presStyleCnt="0">
        <dgm:presLayoutVars>
          <dgm:hierBranch val="init"/>
        </dgm:presLayoutVars>
      </dgm:prSet>
      <dgm:spPr/>
    </dgm:pt>
    <dgm:pt modelId="{7B914FE1-9042-4CB1-9E9A-F80F726EC90E}" type="pres">
      <dgm:prSet presAssocID="{AA43D20D-5918-4463-BF08-4BD2013D82BD}" presName="rootComposite" presStyleCnt="0"/>
      <dgm:spPr/>
    </dgm:pt>
    <dgm:pt modelId="{1766AD68-748E-4B95-A037-E59DD243B86D}" type="pres">
      <dgm:prSet presAssocID="{AA43D20D-5918-4463-BF08-4BD2013D82BD}" presName="rootText" presStyleLbl="node3" presStyleIdx="0" presStyleCnt="7" custLinFactY="-24235" custLinFactNeighborX="-155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272E47-0E9D-405D-AA5E-BB1CBB3C4368}" type="pres">
      <dgm:prSet presAssocID="{AA43D20D-5918-4463-BF08-4BD2013D82BD}" presName="rootConnector" presStyleLbl="node3" presStyleIdx="0" presStyleCnt="7"/>
      <dgm:spPr/>
      <dgm:t>
        <a:bodyPr/>
        <a:lstStyle/>
        <a:p>
          <a:endParaRPr lang="en-US"/>
        </a:p>
      </dgm:t>
    </dgm:pt>
    <dgm:pt modelId="{D30FA0AE-01D1-4E3E-B5DC-DD665D4A6747}" type="pres">
      <dgm:prSet presAssocID="{AA43D20D-5918-4463-BF08-4BD2013D82BD}" presName="hierChild4" presStyleCnt="0"/>
      <dgm:spPr/>
    </dgm:pt>
    <dgm:pt modelId="{F6764BC0-F460-4537-BCBE-C7F5AFDDF5D8}" type="pres">
      <dgm:prSet presAssocID="{AA43D20D-5918-4463-BF08-4BD2013D82BD}" presName="hierChild5" presStyleCnt="0"/>
      <dgm:spPr/>
    </dgm:pt>
    <dgm:pt modelId="{C9CB242B-D829-405F-8C05-5B49EE858489}" type="pres">
      <dgm:prSet presAssocID="{DD410067-4431-4581-827B-535C5A8236C3}" presName="Name64" presStyleLbl="parChTrans1D3" presStyleIdx="1" presStyleCnt="7"/>
      <dgm:spPr/>
      <dgm:t>
        <a:bodyPr/>
        <a:lstStyle/>
        <a:p>
          <a:endParaRPr lang="en-US"/>
        </a:p>
      </dgm:t>
    </dgm:pt>
    <dgm:pt modelId="{2CA3640E-A9F8-4368-AD0E-6885B520D42E}" type="pres">
      <dgm:prSet presAssocID="{BDCFA16F-FA15-412A-A1A6-26BB0569A1DD}" presName="hierRoot2" presStyleCnt="0">
        <dgm:presLayoutVars>
          <dgm:hierBranch val="init"/>
        </dgm:presLayoutVars>
      </dgm:prSet>
      <dgm:spPr/>
    </dgm:pt>
    <dgm:pt modelId="{DC9A6269-3EE4-4AC1-9A98-29763F10EEAF}" type="pres">
      <dgm:prSet presAssocID="{BDCFA16F-FA15-412A-A1A6-26BB0569A1DD}" presName="rootComposite" presStyleCnt="0"/>
      <dgm:spPr/>
    </dgm:pt>
    <dgm:pt modelId="{0F03B713-E9A5-4F07-BE6A-55E5C013E4C8}" type="pres">
      <dgm:prSet presAssocID="{BDCFA16F-FA15-412A-A1A6-26BB0569A1DD}" presName="rootText" presStyleLbl="node3" presStyleIdx="1" presStyleCnt="7" custLinFactNeighborX="1457" custLinFactNeighborY="-92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736E3E-31BA-456B-AFAA-6B1765BED64F}" type="pres">
      <dgm:prSet presAssocID="{BDCFA16F-FA15-412A-A1A6-26BB0569A1DD}" presName="rootConnector" presStyleLbl="node3" presStyleIdx="1" presStyleCnt="7"/>
      <dgm:spPr/>
      <dgm:t>
        <a:bodyPr/>
        <a:lstStyle/>
        <a:p>
          <a:endParaRPr lang="en-US"/>
        </a:p>
      </dgm:t>
    </dgm:pt>
    <dgm:pt modelId="{AF3C0C58-798E-4723-A66B-25E7989B44F2}" type="pres">
      <dgm:prSet presAssocID="{BDCFA16F-FA15-412A-A1A6-26BB0569A1DD}" presName="hierChild4" presStyleCnt="0"/>
      <dgm:spPr/>
    </dgm:pt>
    <dgm:pt modelId="{5DC3015D-40C0-4817-9F12-8DA6A02FDCBA}" type="pres">
      <dgm:prSet presAssocID="{BDCFA16F-FA15-412A-A1A6-26BB0569A1DD}" presName="hierChild5" presStyleCnt="0"/>
      <dgm:spPr/>
    </dgm:pt>
    <dgm:pt modelId="{6E3AEEEE-C038-4486-A4F7-7E532ABE56E1}" type="pres">
      <dgm:prSet presAssocID="{8219AE4E-6072-444C-B4FF-E87FBDA48581}" presName="hierChild5" presStyleCnt="0"/>
      <dgm:spPr/>
    </dgm:pt>
    <dgm:pt modelId="{7FD3594A-BCBC-4FB0-990D-65D39827B586}" type="pres">
      <dgm:prSet presAssocID="{3FB1CFFE-78B3-44C5-BA42-23009AF2137E}" presName="Name64" presStyleLbl="parChTrans1D2" presStyleIdx="1" presStyleCnt="3"/>
      <dgm:spPr/>
      <dgm:t>
        <a:bodyPr/>
        <a:lstStyle/>
        <a:p>
          <a:endParaRPr lang="en-US"/>
        </a:p>
      </dgm:t>
    </dgm:pt>
    <dgm:pt modelId="{63D0A144-A529-4142-AE4E-B7C6B10BD44D}" type="pres">
      <dgm:prSet presAssocID="{6A24E9E2-34AB-4FB9-9972-8F08B56C7D6F}" presName="hierRoot2" presStyleCnt="0">
        <dgm:presLayoutVars>
          <dgm:hierBranch val="init"/>
        </dgm:presLayoutVars>
      </dgm:prSet>
      <dgm:spPr/>
    </dgm:pt>
    <dgm:pt modelId="{84382417-D9C5-42E7-9A48-FFBB59D1C3AD}" type="pres">
      <dgm:prSet presAssocID="{6A24E9E2-34AB-4FB9-9972-8F08B56C7D6F}" presName="rootComposite" presStyleCnt="0"/>
      <dgm:spPr/>
    </dgm:pt>
    <dgm:pt modelId="{F79123AA-82DB-4F31-A15F-2F833EFCFBAD}" type="pres">
      <dgm:prSet presAssocID="{6A24E9E2-34AB-4FB9-9972-8F08B56C7D6F}" presName="rootText" presStyleLbl="node2" presStyleIdx="1" presStyleCnt="3" custLinFactNeighborX="2362" custLinFactNeighborY="372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0E2346-216C-4AC4-845E-60565F145895}" type="pres">
      <dgm:prSet presAssocID="{6A24E9E2-34AB-4FB9-9972-8F08B56C7D6F}" presName="rootConnector" presStyleLbl="node2" presStyleIdx="1" presStyleCnt="3"/>
      <dgm:spPr/>
      <dgm:t>
        <a:bodyPr/>
        <a:lstStyle/>
        <a:p>
          <a:endParaRPr lang="en-US"/>
        </a:p>
      </dgm:t>
    </dgm:pt>
    <dgm:pt modelId="{86D226F8-062C-49A2-9099-7556651A5A30}" type="pres">
      <dgm:prSet presAssocID="{6A24E9E2-34AB-4FB9-9972-8F08B56C7D6F}" presName="hierChild4" presStyleCnt="0"/>
      <dgm:spPr/>
    </dgm:pt>
    <dgm:pt modelId="{24D056E4-C298-4BE3-9FA9-C5667A2D50F2}" type="pres">
      <dgm:prSet presAssocID="{BCC63A87-8016-4615-AEB9-7747EF78DA38}" presName="Name64" presStyleLbl="parChTrans1D3" presStyleIdx="2" presStyleCnt="7"/>
      <dgm:spPr/>
      <dgm:t>
        <a:bodyPr/>
        <a:lstStyle/>
        <a:p>
          <a:endParaRPr lang="en-US"/>
        </a:p>
      </dgm:t>
    </dgm:pt>
    <dgm:pt modelId="{FA115625-23AE-414D-A527-45F517EEBF5B}" type="pres">
      <dgm:prSet presAssocID="{A33A35CB-9486-43C9-BBA3-2144DB78CEA4}" presName="hierRoot2" presStyleCnt="0">
        <dgm:presLayoutVars>
          <dgm:hierBranch val="init"/>
        </dgm:presLayoutVars>
      </dgm:prSet>
      <dgm:spPr/>
    </dgm:pt>
    <dgm:pt modelId="{9878154E-FB4B-4EBF-8582-A3769E9EAEAE}" type="pres">
      <dgm:prSet presAssocID="{A33A35CB-9486-43C9-BBA3-2144DB78CEA4}" presName="rootComposite" presStyleCnt="0"/>
      <dgm:spPr/>
    </dgm:pt>
    <dgm:pt modelId="{9D9C22F0-1249-4331-A736-20AAEB8E34B4}" type="pres">
      <dgm:prSet presAssocID="{A33A35CB-9486-43C9-BBA3-2144DB78CEA4}" presName="rootText" presStyleLbl="node3" presStyleIdx="2" presStyleCnt="7" custLinFactNeighborX="460" custLinFactNeighborY="332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380EAE-5BEA-4562-BAFD-07A7AD0DA6EB}" type="pres">
      <dgm:prSet presAssocID="{A33A35CB-9486-43C9-BBA3-2144DB78CEA4}" presName="rootConnector" presStyleLbl="node3" presStyleIdx="2" presStyleCnt="7"/>
      <dgm:spPr/>
      <dgm:t>
        <a:bodyPr/>
        <a:lstStyle/>
        <a:p>
          <a:endParaRPr lang="en-US"/>
        </a:p>
      </dgm:t>
    </dgm:pt>
    <dgm:pt modelId="{35B14F58-EB89-4E57-A886-C90169EBC3E2}" type="pres">
      <dgm:prSet presAssocID="{A33A35CB-9486-43C9-BBA3-2144DB78CEA4}" presName="hierChild4" presStyleCnt="0"/>
      <dgm:spPr/>
    </dgm:pt>
    <dgm:pt modelId="{E9C5C639-A85B-4597-A827-278AC88B4B6C}" type="pres">
      <dgm:prSet presAssocID="{A33A35CB-9486-43C9-BBA3-2144DB78CEA4}" presName="hierChild5" presStyleCnt="0"/>
      <dgm:spPr/>
    </dgm:pt>
    <dgm:pt modelId="{0DDD72E5-4CD4-48B8-B78E-155224356F4F}" type="pres">
      <dgm:prSet presAssocID="{B67F0D13-187B-4279-8423-92A369AD8BBE}" presName="Name64" presStyleLbl="parChTrans1D3" presStyleIdx="3" presStyleCnt="7"/>
      <dgm:spPr/>
      <dgm:t>
        <a:bodyPr/>
        <a:lstStyle/>
        <a:p>
          <a:endParaRPr lang="en-US"/>
        </a:p>
      </dgm:t>
    </dgm:pt>
    <dgm:pt modelId="{7BD0B7BA-A044-4D90-9B02-2121E8EEB02B}" type="pres">
      <dgm:prSet presAssocID="{11CF08C9-4B51-4172-B924-33F7EE5B1439}" presName="hierRoot2" presStyleCnt="0">
        <dgm:presLayoutVars>
          <dgm:hierBranch val="init"/>
        </dgm:presLayoutVars>
      </dgm:prSet>
      <dgm:spPr/>
    </dgm:pt>
    <dgm:pt modelId="{04568CF7-8DA1-4939-A273-6E130C02451D}" type="pres">
      <dgm:prSet presAssocID="{11CF08C9-4B51-4172-B924-33F7EE5B1439}" presName="rootComposite" presStyleCnt="0"/>
      <dgm:spPr/>
    </dgm:pt>
    <dgm:pt modelId="{80FACF1C-49A6-4473-888B-2B77CAFF11CA}" type="pres">
      <dgm:prSet presAssocID="{11CF08C9-4B51-4172-B924-33F7EE5B1439}" presName="rootText" presStyleLbl="node3" presStyleIdx="3" presStyleCnt="7" custLinFactNeighborX="460" custLinFactNeighborY="303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C5B8C4-EDCF-4D32-8550-71D869439233}" type="pres">
      <dgm:prSet presAssocID="{11CF08C9-4B51-4172-B924-33F7EE5B1439}" presName="rootConnector" presStyleLbl="node3" presStyleIdx="3" presStyleCnt="7"/>
      <dgm:spPr/>
      <dgm:t>
        <a:bodyPr/>
        <a:lstStyle/>
        <a:p>
          <a:endParaRPr lang="en-US"/>
        </a:p>
      </dgm:t>
    </dgm:pt>
    <dgm:pt modelId="{7D3C2C96-3E60-4784-A13B-ECC1BA316A48}" type="pres">
      <dgm:prSet presAssocID="{11CF08C9-4B51-4172-B924-33F7EE5B1439}" presName="hierChild4" presStyleCnt="0"/>
      <dgm:spPr/>
    </dgm:pt>
    <dgm:pt modelId="{35446747-EE91-4D30-85FF-1BEC5182C717}" type="pres">
      <dgm:prSet presAssocID="{11CF08C9-4B51-4172-B924-33F7EE5B1439}" presName="hierChild5" presStyleCnt="0"/>
      <dgm:spPr/>
    </dgm:pt>
    <dgm:pt modelId="{C3390590-D359-42DE-945C-EBF2F279ACC2}" type="pres">
      <dgm:prSet presAssocID="{6A24E9E2-34AB-4FB9-9972-8F08B56C7D6F}" presName="hierChild5" presStyleCnt="0"/>
      <dgm:spPr/>
    </dgm:pt>
    <dgm:pt modelId="{4269CEEC-61F7-455F-9F73-AA05BC9C592C}" type="pres">
      <dgm:prSet presAssocID="{D7D59B60-83D2-41E4-B8C9-56383CC0910B}" presName="Name64" presStyleLbl="parChTrans1D2" presStyleIdx="2" presStyleCnt="3"/>
      <dgm:spPr/>
      <dgm:t>
        <a:bodyPr/>
        <a:lstStyle/>
        <a:p>
          <a:endParaRPr lang="en-US"/>
        </a:p>
      </dgm:t>
    </dgm:pt>
    <dgm:pt modelId="{AF457037-E132-4B89-B749-18A093086AA1}" type="pres">
      <dgm:prSet presAssocID="{3F1976E0-AE4F-4EEF-B310-EF48FA033F71}" presName="hierRoot2" presStyleCnt="0">
        <dgm:presLayoutVars>
          <dgm:hierBranch val="init"/>
        </dgm:presLayoutVars>
      </dgm:prSet>
      <dgm:spPr/>
    </dgm:pt>
    <dgm:pt modelId="{7D9C32CA-6FF3-46FE-BAC0-03D1AF1D9E39}" type="pres">
      <dgm:prSet presAssocID="{3F1976E0-AE4F-4EEF-B310-EF48FA033F71}" presName="rootComposite" presStyleCnt="0"/>
      <dgm:spPr/>
    </dgm:pt>
    <dgm:pt modelId="{D8C13001-8005-4714-B1EE-20EC0AABADB9}" type="pres">
      <dgm:prSet presAssocID="{3F1976E0-AE4F-4EEF-B310-EF48FA033F71}" presName="rootText" presStyleLbl="node2" presStyleIdx="2" presStyleCnt="3" custLinFactNeighborX="-1040" custLinFactNeighborY="179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354402-A965-49C6-8458-9C0FCC97F195}" type="pres">
      <dgm:prSet presAssocID="{3F1976E0-AE4F-4EEF-B310-EF48FA033F71}" presName="rootConnector" presStyleLbl="node2" presStyleIdx="2" presStyleCnt="3"/>
      <dgm:spPr/>
      <dgm:t>
        <a:bodyPr/>
        <a:lstStyle/>
        <a:p>
          <a:endParaRPr lang="en-US"/>
        </a:p>
      </dgm:t>
    </dgm:pt>
    <dgm:pt modelId="{0321929C-F5CE-4D7B-9AC9-4A5BA621A664}" type="pres">
      <dgm:prSet presAssocID="{3F1976E0-AE4F-4EEF-B310-EF48FA033F71}" presName="hierChild4" presStyleCnt="0"/>
      <dgm:spPr/>
    </dgm:pt>
    <dgm:pt modelId="{6EB3E960-2BB2-4013-9C33-47ADA50DBA97}" type="pres">
      <dgm:prSet presAssocID="{4F254B23-EF73-4FD5-BACA-3E518B37C2EA}" presName="Name64" presStyleLbl="parChTrans1D3" presStyleIdx="4" presStyleCnt="7"/>
      <dgm:spPr/>
      <dgm:t>
        <a:bodyPr/>
        <a:lstStyle/>
        <a:p>
          <a:endParaRPr lang="en-US"/>
        </a:p>
      </dgm:t>
    </dgm:pt>
    <dgm:pt modelId="{9DB4B6D9-1C6F-4F6D-ABD5-1743C72D1D84}" type="pres">
      <dgm:prSet presAssocID="{B680D545-D259-4466-8DD3-C0D85A5DDB98}" presName="hierRoot2" presStyleCnt="0">
        <dgm:presLayoutVars>
          <dgm:hierBranch val="init"/>
        </dgm:presLayoutVars>
      </dgm:prSet>
      <dgm:spPr/>
    </dgm:pt>
    <dgm:pt modelId="{3E7D1BB6-2475-4590-BE64-D52A826C8A35}" type="pres">
      <dgm:prSet presAssocID="{B680D545-D259-4466-8DD3-C0D85A5DDB98}" presName="rootComposite" presStyleCnt="0"/>
      <dgm:spPr/>
    </dgm:pt>
    <dgm:pt modelId="{1DA8C103-9E4B-496F-8BA4-0B0B6D2812A1}" type="pres">
      <dgm:prSet presAssocID="{B680D545-D259-4466-8DD3-C0D85A5DDB98}" presName="rootText" presStyleLbl="node3" presStyleIdx="4" presStyleCnt="7" custLinFactNeighborX="890" custLinFactNeighborY="352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400E1F-ABF6-414D-BEE6-A58235B2B90C}" type="pres">
      <dgm:prSet presAssocID="{B680D545-D259-4466-8DD3-C0D85A5DDB98}" presName="rootConnector" presStyleLbl="node3" presStyleIdx="4" presStyleCnt="7"/>
      <dgm:spPr/>
      <dgm:t>
        <a:bodyPr/>
        <a:lstStyle/>
        <a:p>
          <a:endParaRPr lang="en-US"/>
        </a:p>
      </dgm:t>
    </dgm:pt>
    <dgm:pt modelId="{4356752E-BC54-40FA-BED9-ADFD69126E55}" type="pres">
      <dgm:prSet presAssocID="{B680D545-D259-4466-8DD3-C0D85A5DDB98}" presName="hierChild4" presStyleCnt="0"/>
      <dgm:spPr/>
    </dgm:pt>
    <dgm:pt modelId="{F11049F5-D0CC-449E-802A-B677BD08CFFA}" type="pres">
      <dgm:prSet presAssocID="{B680D545-D259-4466-8DD3-C0D85A5DDB98}" presName="hierChild5" presStyleCnt="0"/>
      <dgm:spPr/>
    </dgm:pt>
    <dgm:pt modelId="{6EF8239F-162C-42C1-9983-9938DE6FCA73}" type="pres">
      <dgm:prSet presAssocID="{CB2235EC-3449-4773-BE0B-935E4AE72AB0}" presName="Name64" presStyleLbl="parChTrans1D3" presStyleIdx="5" presStyleCnt="7"/>
      <dgm:spPr/>
      <dgm:t>
        <a:bodyPr/>
        <a:lstStyle/>
        <a:p>
          <a:endParaRPr lang="en-US"/>
        </a:p>
      </dgm:t>
    </dgm:pt>
    <dgm:pt modelId="{AE557E01-7E76-4FC1-AF36-C25026D5AE4F}" type="pres">
      <dgm:prSet presAssocID="{16890D68-7AD1-4E0A-ADF0-4D131A8F511B}" presName="hierRoot2" presStyleCnt="0">
        <dgm:presLayoutVars>
          <dgm:hierBranch val="init"/>
        </dgm:presLayoutVars>
      </dgm:prSet>
      <dgm:spPr/>
    </dgm:pt>
    <dgm:pt modelId="{D3E4B231-4165-43A2-A8E7-9C48383689EB}" type="pres">
      <dgm:prSet presAssocID="{16890D68-7AD1-4E0A-ADF0-4D131A8F511B}" presName="rootComposite" presStyleCnt="0"/>
      <dgm:spPr/>
    </dgm:pt>
    <dgm:pt modelId="{1543B419-603B-4807-8B3E-0EF9013FCF47}" type="pres">
      <dgm:prSet presAssocID="{16890D68-7AD1-4E0A-ADF0-4D131A8F511B}" presName="rootText" presStyleLbl="node3" presStyleIdx="5" presStyleCnt="7" custLinFactNeighborX="890" custLinFactNeighborY="208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0CFBB0-9592-4917-966A-8D376861427C}" type="pres">
      <dgm:prSet presAssocID="{16890D68-7AD1-4E0A-ADF0-4D131A8F511B}" presName="rootConnector" presStyleLbl="node3" presStyleIdx="5" presStyleCnt="7"/>
      <dgm:spPr/>
      <dgm:t>
        <a:bodyPr/>
        <a:lstStyle/>
        <a:p>
          <a:endParaRPr lang="en-US"/>
        </a:p>
      </dgm:t>
    </dgm:pt>
    <dgm:pt modelId="{2CCA6B2A-3C1E-4F45-94A1-F6346BE6943B}" type="pres">
      <dgm:prSet presAssocID="{16890D68-7AD1-4E0A-ADF0-4D131A8F511B}" presName="hierChild4" presStyleCnt="0"/>
      <dgm:spPr/>
    </dgm:pt>
    <dgm:pt modelId="{D5F5EC89-41B7-4F65-9EAB-FE2A7EEEE5FA}" type="pres">
      <dgm:prSet presAssocID="{16890D68-7AD1-4E0A-ADF0-4D131A8F511B}" presName="hierChild5" presStyleCnt="0"/>
      <dgm:spPr/>
    </dgm:pt>
    <dgm:pt modelId="{8A36050A-943A-431D-8A56-DA706701921B}" type="pres">
      <dgm:prSet presAssocID="{4AF7ED56-61BA-4A4B-ADA4-2832FACE2B07}" presName="Name64" presStyleLbl="parChTrans1D3" presStyleIdx="6" presStyleCnt="7"/>
      <dgm:spPr/>
      <dgm:t>
        <a:bodyPr/>
        <a:lstStyle/>
        <a:p>
          <a:endParaRPr lang="en-US"/>
        </a:p>
      </dgm:t>
    </dgm:pt>
    <dgm:pt modelId="{AE3042DE-C30A-4888-AB3F-BCAF977A2BAA}" type="pres">
      <dgm:prSet presAssocID="{B8364F77-22C9-4992-A61C-B5BCB177FE86}" presName="hierRoot2" presStyleCnt="0">
        <dgm:presLayoutVars>
          <dgm:hierBranch val="init"/>
        </dgm:presLayoutVars>
      </dgm:prSet>
      <dgm:spPr/>
    </dgm:pt>
    <dgm:pt modelId="{07D7BC02-836A-4847-BC2E-C9E15C908032}" type="pres">
      <dgm:prSet presAssocID="{B8364F77-22C9-4992-A61C-B5BCB177FE86}" presName="rootComposite" presStyleCnt="0"/>
      <dgm:spPr/>
    </dgm:pt>
    <dgm:pt modelId="{A9F78E6F-ECF6-4A6A-BB2E-0CCC180AC62C}" type="pres">
      <dgm:prSet presAssocID="{B8364F77-22C9-4992-A61C-B5BCB177FE86}" presName="rootText" presStyleLbl="node3" presStyleIdx="6" presStyleCnt="7" custLinFactY="3289" custLinFactNeighborX="782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001B1E-227C-4728-9D07-33ABC76D31B4}" type="pres">
      <dgm:prSet presAssocID="{B8364F77-22C9-4992-A61C-B5BCB177FE86}" presName="rootConnector" presStyleLbl="node3" presStyleIdx="6" presStyleCnt="7"/>
      <dgm:spPr/>
      <dgm:t>
        <a:bodyPr/>
        <a:lstStyle/>
        <a:p>
          <a:endParaRPr lang="en-US"/>
        </a:p>
      </dgm:t>
    </dgm:pt>
    <dgm:pt modelId="{24C315F0-5A41-42D5-BE42-C214A238F4FC}" type="pres">
      <dgm:prSet presAssocID="{B8364F77-22C9-4992-A61C-B5BCB177FE86}" presName="hierChild4" presStyleCnt="0"/>
      <dgm:spPr/>
    </dgm:pt>
    <dgm:pt modelId="{A7B52BB5-20FB-4708-A030-9370A19BEC8B}" type="pres">
      <dgm:prSet presAssocID="{B8364F77-22C9-4992-A61C-B5BCB177FE86}" presName="hierChild5" presStyleCnt="0"/>
      <dgm:spPr/>
    </dgm:pt>
    <dgm:pt modelId="{A33296D7-95BF-418C-B053-7A00ABE09760}" type="pres">
      <dgm:prSet presAssocID="{3F1976E0-AE4F-4EEF-B310-EF48FA033F71}" presName="hierChild5" presStyleCnt="0"/>
      <dgm:spPr/>
    </dgm:pt>
    <dgm:pt modelId="{D73CD68D-241A-4608-86F0-0ECD2F7D578A}" type="pres">
      <dgm:prSet presAssocID="{119D039E-6D60-4C52-938F-03DB7ED3ED9C}" presName="hierChild3" presStyleCnt="0"/>
      <dgm:spPr/>
    </dgm:pt>
  </dgm:ptLst>
  <dgm:cxnLst>
    <dgm:cxn modelId="{CE805D1B-9657-4873-877F-BEC1BBB43021}" type="presOf" srcId="{A33A35CB-9486-43C9-BBA3-2144DB78CEA4}" destId="{9D9C22F0-1249-4331-A736-20AAEB8E34B4}" srcOrd="0" destOrd="0" presId="urn:microsoft.com/office/officeart/2009/3/layout/HorizontalOrganizationChart"/>
    <dgm:cxn modelId="{86DDE681-8F51-4A7B-A7A2-541C21BD7522}" srcId="{8219AE4E-6072-444C-B4FF-E87FBDA48581}" destId="{BDCFA16F-FA15-412A-A1A6-26BB0569A1DD}" srcOrd="1" destOrd="0" parTransId="{DD410067-4431-4581-827B-535C5A8236C3}" sibTransId="{5167DB72-5D36-4C9F-A1EF-373ED186C83E}"/>
    <dgm:cxn modelId="{881EAD2A-787C-45F1-A131-666E941F6789}" type="presOf" srcId="{BDCFA16F-FA15-412A-A1A6-26BB0569A1DD}" destId="{4E736E3E-31BA-456B-AFAA-6B1765BED64F}" srcOrd="1" destOrd="0" presId="urn:microsoft.com/office/officeart/2009/3/layout/HorizontalOrganizationChart"/>
    <dgm:cxn modelId="{2CA8B749-31EC-4AF6-9B00-F2D67E9FB068}" srcId="{8219AE4E-6072-444C-B4FF-E87FBDA48581}" destId="{AA43D20D-5918-4463-BF08-4BD2013D82BD}" srcOrd="0" destOrd="0" parTransId="{1302A8AC-1086-470B-A08F-10843DBC4332}" sibTransId="{DD0D3B36-A4DB-4119-9571-8D8E46E9BDE2}"/>
    <dgm:cxn modelId="{449C0B83-26FD-4243-AF61-1EA498B704A8}" srcId="{3F1976E0-AE4F-4EEF-B310-EF48FA033F71}" destId="{B680D545-D259-4466-8DD3-C0D85A5DDB98}" srcOrd="0" destOrd="0" parTransId="{4F254B23-EF73-4FD5-BACA-3E518B37C2EA}" sibTransId="{1D60DF67-BDBD-4A77-AF2E-125A60AD1ACF}"/>
    <dgm:cxn modelId="{79D039E1-F3A3-4A33-89D0-738A05F24E95}" srcId="{6A24E9E2-34AB-4FB9-9972-8F08B56C7D6F}" destId="{11CF08C9-4B51-4172-B924-33F7EE5B1439}" srcOrd="1" destOrd="0" parTransId="{B67F0D13-187B-4279-8423-92A369AD8BBE}" sibTransId="{9B1D09B5-29B5-45A4-8134-375AC1662D86}"/>
    <dgm:cxn modelId="{DC60E3A3-1FA7-45EA-BDCE-3215852C7A5F}" type="presOf" srcId="{16890D68-7AD1-4E0A-ADF0-4D131A8F511B}" destId="{1543B419-603B-4807-8B3E-0EF9013FCF47}" srcOrd="0" destOrd="0" presId="urn:microsoft.com/office/officeart/2009/3/layout/HorizontalOrganizationChart"/>
    <dgm:cxn modelId="{A8BFE73D-C077-4D14-995D-894285A37221}" type="presOf" srcId="{DD410067-4431-4581-827B-535C5A8236C3}" destId="{C9CB242B-D829-405F-8C05-5B49EE858489}" srcOrd="0" destOrd="0" presId="urn:microsoft.com/office/officeart/2009/3/layout/HorizontalOrganizationChart"/>
    <dgm:cxn modelId="{39F88B96-54EB-4E16-85A7-DF3A11FA189E}" srcId="{E17EB297-A604-42FA-8F15-D94EA066915D}" destId="{119D039E-6D60-4C52-938F-03DB7ED3ED9C}" srcOrd="0" destOrd="0" parTransId="{6D14FA47-88A1-4B01-805F-BA3E28674492}" sibTransId="{813D369E-247D-40C3-8A35-C0D37D5D34D5}"/>
    <dgm:cxn modelId="{F5C6F712-05CF-4B2C-8E7E-3493F021A39C}" type="presOf" srcId="{CB2235EC-3449-4773-BE0B-935E4AE72AB0}" destId="{6EF8239F-162C-42C1-9983-9938DE6FCA73}" srcOrd="0" destOrd="0" presId="urn:microsoft.com/office/officeart/2009/3/layout/HorizontalOrganizationChart"/>
    <dgm:cxn modelId="{B7D9C747-BEB6-4E38-99EC-9CAE453AA72B}" type="presOf" srcId="{B8364F77-22C9-4992-A61C-B5BCB177FE86}" destId="{A9F78E6F-ECF6-4A6A-BB2E-0CCC180AC62C}" srcOrd="0" destOrd="0" presId="urn:microsoft.com/office/officeart/2009/3/layout/HorizontalOrganizationChart"/>
    <dgm:cxn modelId="{6B418CB6-0B73-4F70-BD07-5B4209F7C694}" type="presOf" srcId="{AA43D20D-5918-4463-BF08-4BD2013D82BD}" destId="{9E272E47-0E9D-405D-AA5E-BB1CBB3C4368}" srcOrd="1" destOrd="0" presId="urn:microsoft.com/office/officeart/2009/3/layout/HorizontalOrganizationChart"/>
    <dgm:cxn modelId="{2FFFB854-C112-4A7E-A96F-3DC832497D39}" type="presOf" srcId="{D7D59B60-83D2-41E4-B8C9-56383CC0910B}" destId="{4269CEEC-61F7-455F-9F73-AA05BC9C592C}" srcOrd="0" destOrd="0" presId="urn:microsoft.com/office/officeart/2009/3/layout/HorizontalOrganizationChart"/>
    <dgm:cxn modelId="{114A4856-4BD2-4D8A-A05C-CF1ABD62E46E}" type="presOf" srcId="{3F1976E0-AE4F-4EEF-B310-EF48FA033F71}" destId="{D8C13001-8005-4714-B1EE-20EC0AABADB9}" srcOrd="0" destOrd="0" presId="urn:microsoft.com/office/officeart/2009/3/layout/HorizontalOrganizationChart"/>
    <dgm:cxn modelId="{D14B8B03-507C-4C00-92B1-92FF6D85FA21}" type="presOf" srcId="{3F1976E0-AE4F-4EEF-B310-EF48FA033F71}" destId="{54354402-A965-49C6-8458-9C0FCC97F195}" srcOrd="1" destOrd="0" presId="urn:microsoft.com/office/officeart/2009/3/layout/HorizontalOrganizationChart"/>
    <dgm:cxn modelId="{99DC877C-7A96-4A5E-9945-3FD0050DF1A1}" type="presOf" srcId="{B8364F77-22C9-4992-A61C-B5BCB177FE86}" destId="{7C001B1E-227C-4728-9D07-33ABC76D31B4}" srcOrd="1" destOrd="0" presId="urn:microsoft.com/office/officeart/2009/3/layout/HorizontalOrganizationChart"/>
    <dgm:cxn modelId="{E4360059-3013-4E7C-B5DD-BC0F9BC0A37F}" type="presOf" srcId="{BCC63A87-8016-4615-AEB9-7747EF78DA38}" destId="{24D056E4-C298-4BE3-9FA9-C5667A2D50F2}" srcOrd="0" destOrd="0" presId="urn:microsoft.com/office/officeart/2009/3/layout/HorizontalOrganizationChart"/>
    <dgm:cxn modelId="{E00D246B-CB1C-49E6-95B5-265F666EEFD6}" type="presOf" srcId="{6A24E9E2-34AB-4FB9-9972-8F08B56C7D6F}" destId="{C60E2346-216C-4AC4-845E-60565F145895}" srcOrd="1" destOrd="0" presId="urn:microsoft.com/office/officeart/2009/3/layout/HorizontalOrganizationChart"/>
    <dgm:cxn modelId="{61D35853-44D3-4687-AFE8-20A33C876AA1}" type="presOf" srcId="{4B58E6A5-40AF-449A-961C-03F4357DA312}" destId="{B7CB5128-69EB-4E16-9B9D-B0B9D42BE4D7}" srcOrd="0" destOrd="0" presId="urn:microsoft.com/office/officeart/2009/3/layout/HorizontalOrganizationChart"/>
    <dgm:cxn modelId="{F6FFB47A-79F7-4B38-B5AB-F43356280954}" type="presOf" srcId="{16890D68-7AD1-4E0A-ADF0-4D131A8F511B}" destId="{DA0CFBB0-9592-4917-966A-8D376861427C}" srcOrd="1" destOrd="0" presId="urn:microsoft.com/office/officeart/2009/3/layout/HorizontalOrganizationChart"/>
    <dgm:cxn modelId="{DAD3DFDE-C51E-4DE0-B1F1-31B3CA63A46E}" type="presOf" srcId="{6A24E9E2-34AB-4FB9-9972-8F08B56C7D6F}" destId="{F79123AA-82DB-4F31-A15F-2F833EFCFBAD}" srcOrd="0" destOrd="0" presId="urn:microsoft.com/office/officeart/2009/3/layout/HorizontalOrganizationChart"/>
    <dgm:cxn modelId="{5F6B4A50-6108-49E5-9445-0A5E0F5F031E}" type="presOf" srcId="{8219AE4E-6072-444C-B4FF-E87FBDA48581}" destId="{304997E4-9F18-4274-AD51-B3AA4D78EE83}" srcOrd="0" destOrd="0" presId="urn:microsoft.com/office/officeart/2009/3/layout/HorizontalOrganizationChart"/>
    <dgm:cxn modelId="{5B4982F4-9C0B-4702-9CBB-090054BA5891}" type="presOf" srcId="{B680D545-D259-4466-8DD3-C0D85A5DDB98}" destId="{76400E1F-ABF6-414D-BEE6-A58235B2B90C}" srcOrd="1" destOrd="0" presId="urn:microsoft.com/office/officeart/2009/3/layout/HorizontalOrganizationChart"/>
    <dgm:cxn modelId="{21F3A440-85B1-4454-87E1-CAB370BC8908}" type="presOf" srcId="{BDCFA16F-FA15-412A-A1A6-26BB0569A1DD}" destId="{0F03B713-E9A5-4F07-BE6A-55E5C013E4C8}" srcOrd="0" destOrd="0" presId="urn:microsoft.com/office/officeart/2009/3/layout/HorizontalOrganizationChart"/>
    <dgm:cxn modelId="{E3BBEB96-D7C0-477B-8097-55E254C002A1}" type="presOf" srcId="{B67F0D13-187B-4279-8423-92A369AD8BBE}" destId="{0DDD72E5-4CD4-48B8-B78E-155224356F4F}" srcOrd="0" destOrd="0" presId="urn:microsoft.com/office/officeart/2009/3/layout/HorizontalOrganizationChart"/>
    <dgm:cxn modelId="{2944F23B-F039-4B51-BB85-9539E75AAEB7}" type="presOf" srcId="{AA43D20D-5918-4463-BF08-4BD2013D82BD}" destId="{1766AD68-748E-4B95-A037-E59DD243B86D}" srcOrd="0" destOrd="0" presId="urn:microsoft.com/office/officeart/2009/3/layout/HorizontalOrganizationChart"/>
    <dgm:cxn modelId="{B26EBABF-3D92-42EE-A2C7-BC18D3BECC41}" type="presOf" srcId="{E17EB297-A604-42FA-8F15-D94EA066915D}" destId="{CFB69C1C-AF34-4FE6-9538-767797E7DEE7}" srcOrd="0" destOrd="0" presId="urn:microsoft.com/office/officeart/2009/3/layout/HorizontalOrganizationChart"/>
    <dgm:cxn modelId="{37EB380C-8155-4616-B014-1E7EBC1065DD}" type="presOf" srcId="{3FB1CFFE-78B3-44C5-BA42-23009AF2137E}" destId="{7FD3594A-BCBC-4FB0-990D-65D39827B586}" srcOrd="0" destOrd="0" presId="urn:microsoft.com/office/officeart/2009/3/layout/HorizontalOrganizationChart"/>
    <dgm:cxn modelId="{64A989A3-F577-481D-BB9B-2C26F6AD2A85}" type="presOf" srcId="{4AF7ED56-61BA-4A4B-ADA4-2832FACE2B07}" destId="{8A36050A-943A-431D-8A56-DA706701921B}" srcOrd="0" destOrd="0" presId="urn:microsoft.com/office/officeart/2009/3/layout/HorizontalOrganizationChart"/>
    <dgm:cxn modelId="{71DDB7D0-0091-4046-89AC-48616511D57E}" type="presOf" srcId="{4F254B23-EF73-4FD5-BACA-3E518B37C2EA}" destId="{6EB3E960-2BB2-4013-9C33-47ADA50DBA97}" srcOrd="0" destOrd="0" presId="urn:microsoft.com/office/officeart/2009/3/layout/HorizontalOrganizationChart"/>
    <dgm:cxn modelId="{2595BEAF-2035-4047-9651-2E47980CB7C4}" srcId="{3F1976E0-AE4F-4EEF-B310-EF48FA033F71}" destId="{16890D68-7AD1-4E0A-ADF0-4D131A8F511B}" srcOrd="1" destOrd="0" parTransId="{CB2235EC-3449-4773-BE0B-935E4AE72AB0}" sibTransId="{DE464C69-8128-41DC-9297-BC39B70FFFA1}"/>
    <dgm:cxn modelId="{8184C5ED-9CFD-4FC6-9651-9E1AF2A3B81C}" srcId="{119D039E-6D60-4C52-938F-03DB7ED3ED9C}" destId="{3F1976E0-AE4F-4EEF-B310-EF48FA033F71}" srcOrd="2" destOrd="0" parTransId="{D7D59B60-83D2-41E4-B8C9-56383CC0910B}" sibTransId="{7364191C-C399-46FA-ABB5-BB3ABC877100}"/>
    <dgm:cxn modelId="{019C39F8-6599-4848-97DE-5EBA4FEC1359}" type="presOf" srcId="{119D039E-6D60-4C52-938F-03DB7ED3ED9C}" destId="{B85AADC7-7CFF-4A63-BB84-433A37713401}" srcOrd="1" destOrd="0" presId="urn:microsoft.com/office/officeart/2009/3/layout/HorizontalOrganizationChart"/>
    <dgm:cxn modelId="{CB5B3959-8A40-4357-9266-FDCBE342E231}" type="presOf" srcId="{1302A8AC-1086-470B-A08F-10843DBC4332}" destId="{F89C1BBB-518D-4E82-92C5-C4D38F5D16D7}" srcOrd="0" destOrd="0" presId="urn:microsoft.com/office/officeart/2009/3/layout/HorizontalOrganizationChart"/>
    <dgm:cxn modelId="{9690D5AA-0BC8-459D-9429-4EF35266AA87}" type="presOf" srcId="{8219AE4E-6072-444C-B4FF-E87FBDA48581}" destId="{DFA7462D-065E-44E9-B724-845C35B903A3}" srcOrd="1" destOrd="0" presId="urn:microsoft.com/office/officeart/2009/3/layout/HorizontalOrganizationChart"/>
    <dgm:cxn modelId="{41711F30-7DC5-4298-813F-81AA33D0A8A9}" type="presOf" srcId="{11CF08C9-4B51-4172-B924-33F7EE5B1439}" destId="{80FACF1C-49A6-4473-888B-2B77CAFF11CA}" srcOrd="0" destOrd="0" presId="urn:microsoft.com/office/officeart/2009/3/layout/HorizontalOrganizationChart"/>
    <dgm:cxn modelId="{1B11B51D-48AA-482A-B6B7-EE8030704529}" srcId="{119D039E-6D60-4C52-938F-03DB7ED3ED9C}" destId="{6A24E9E2-34AB-4FB9-9972-8F08B56C7D6F}" srcOrd="1" destOrd="0" parTransId="{3FB1CFFE-78B3-44C5-BA42-23009AF2137E}" sibTransId="{8842A9C5-4244-4E31-8869-4047C7BCE92B}"/>
    <dgm:cxn modelId="{2C261390-474D-498C-B0D4-D182E74DB255}" srcId="{119D039E-6D60-4C52-938F-03DB7ED3ED9C}" destId="{8219AE4E-6072-444C-B4FF-E87FBDA48581}" srcOrd="0" destOrd="0" parTransId="{4B58E6A5-40AF-449A-961C-03F4357DA312}" sibTransId="{7AF8E280-8CE9-4DDD-BEA8-4C597523A120}"/>
    <dgm:cxn modelId="{46BFB47E-95D8-45FD-8AB7-8E80431C4712}" type="presOf" srcId="{A33A35CB-9486-43C9-BBA3-2144DB78CEA4}" destId="{DF380EAE-5BEA-4562-BAFD-07A7AD0DA6EB}" srcOrd="1" destOrd="0" presId="urn:microsoft.com/office/officeart/2009/3/layout/HorizontalOrganizationChart"/>
    <dgm:cxn modelId="{63F9A486-7BA5-4B75-AF23-743496BBAD90}" srcId="{6A24E9E2-34AB-4FB9-9972-8F08B56C7D6F}" destId="{A33A35CB-9486-43C9-BBA3-2144DB78CEA4}" srcOrd="0" destOrd="0" parTransId="{BCC63A87-8016-4615-AEB9-7747EF78DA38}" sibTransId="{5AAD8F98-46AE-47BB-B953-CB49D74F512F}"/>
    <dgm:cxn modelId="{E1DD7EDE-57B1-48CE-8140-9FB652AF9FD2}" type="presOf" srcId="{119D039E-6D60-4C52-938F-03DB7ED3ED9C}" destId="{71A70879-177A-40F2-8F7F-412EF2051575}" srcOrd="0" destOrd="0" presId="urn:microsoft.com/office/officeart/2009/3/layout/HorizontalOrganizationChart"/>
    <dgm:cxn modelId="{379C4798-B3A5-45B0-96FF-A4C1A62B803C}" srcId="{3F1976E0-AE4F-4EEF-B310-EF48FA033F71}" destId="{B8364F77-22C9-4992-A61C-B5BCB177FE86}" srcOrd="2" destOrd="0" parTransId="{4AF7ED56-61BA-4A4B-ADA4-2832FACE2B07}" sibTransId="{6EF404DC-AAEE-4117-9947-F34E8E5B0372}"/>
    <dgm:cxn modelId="{29EDE5EA-6F95-4D0A-932B-C64429779089}" type="presOf" srcId="{11CF08C9-4B51-4172-B924-33F7EE5B1439}" destId="{A6C5B8C4-EDCF-4D32-8550-71D869439233}" srcOrd="1" destOrd="0" presId="urn:microsoft.com/office/officeart/2009/3/layout/HorizontalOrganizationChart"/>
    <dgm:cxn modelId="{01EE7DE2-E081-454B-BA76-7B83DB2CC197}" type="presOf" srcId="{B680D545-D259-4466-8DD3-C0D85A5DDB98}" destId="{1DA8C103-9E4B-496F-8BA4-0B0B6D2812A1}" srcOrd="0" destOrd="0" presId="urn:microsoft.com/office/officeart/2009/3/layout/HorizontalOrganizationChart"/>
    <dgm:cxn modelId="{C1CBB8C8-6356-4327-B38F-B7F43384BBAC}" type="presParOf" srcId="{CFB69C1C-AF34-4FE6-9538-767797E7DEE7}" destId="{150FDD74-9320-4F0D-B84E-2C4B2DF8D4A6}" srcOrd="0" destOrd="0" presId="urn:microsoft.com/office/officeart/2009/3/layout/HorizontalOrganizationChart"/>
    <dgm:cxn modelId="{B2E4CB2F-7153-45F6-B827-BF55120443F9}" type="presParOf" srcId="{150FDD74-9320-4F0D-B84E-2C4B2DF8D4A6}" destId="{B6927740-6533-415B-8D8A-5348E34FD8FA}" srcOrd="0" destOrd="0" presId="urn:microsoft.com/office/officeart/2009/3/layout/HorizontalOrganizationChart"/>
    <dgm:cxn modelId="{5515F6CF-95EF-4B12-A411-820D2EF5D07C}" type="presParOf" srcId="{B6927740-6533-415B-8D8A-5348E34FD8FA}" destId="{71A70879-177A-40F2-8F7F-412EF2051575}" srcOrd="0" destOrd="0" presId="urn:microsoft.com/office/officeart/2009/3/layout/HorizontalOrganizationChart"/>
    <dgm:cxn modelId="{4B79517A-21B7-4EF1-8DC9-0D292F3FE1F4}" type="presParOf" srcId="{B6927740-6533-415B-8D8A-5348E34FD8FA}" destId="{B85AADC7-7CFF-4A63-BB84-433A37713401}" srcOrd="1" destOrd="0" presId="urn:microsoft.com/office/officeart/2009/3/layout/HorizontalOrganizationChart"/>
    <dgm:cxn modelId="{8A032002-EC40-403C-94EE-FB944CDD8810}" type="presParOf" srcId="{150FDD74-9320-4F0D-B84E-2C4B2DF8D4A6}" destId="{AE589176-BB63-44FF-90FD-3DD5ED7093E6}" srcOrd="1" destOrd="0" presId="urn:microsoft.com/office/officeart/2009/3/layout/HorizontalOrganizationChart"/>
    <dgm:cxn modelId="{FBAAB1C2-8E59-4418-9A18-E1FDAA8F59DD}" type="presParOf" srcId="{AE589176-BB63-44FF-90FD-3DD5ED7093E6}" destId="{B7CB5128-69EB-4E16-9B9D-B0B9D42BE4D7}" srcOrd="0" destOrd="0" presId="urn:microsoft.com/office/officeart/2009/3/layout/HorizontalOrganizationChart"/>
    <dgm:cxn modelId="{CE34A1A3-E9A0-4D9A-8D97-2571B66BD260}" type="presParOf" srcId="{AE589176-BB63-44FF-90FD-3DD5ED7093E6}" destId="{7A3AA2E8-80BC-425B-89A8-EA1D4D6D779E}" srcOrd="1" destOrd="0" presId="urn:microsoft.com/office/officeart/2009/3/layout/HorizontalOrganizationChart"/>
    <dgm:cxn modelId="{6DFE4AAD-0875-4180-ABBC-89528C9C6910}" type="presParOf" srcId="{7A3AA2E8-80BC-425B-89A8-EA1D4D6D779E}" destId="{48DF2A6F-3DD2-4848-8B9F-46DA64DEBE78}" srcOrd="0" destOrd="0" presId="urn:microsoft.com/office/officeart/2009/3/layout/HorizontalOrganizationChart"/>
    <dgm:cxn modelId="{1588F09C-15A4-4D8A-8C4F-5A60C5E19E09}" type="presParOf" srcId="{48DF2A6F-3DD2-4848-8B9F-46DA64DEBE78}" destId="{304997E4-9F18-4274-AD51-B3AA4D78EE83}" srcOrd="0" destOrd="0" presId="urn:microsoft.com/office/officeart/2009/3/layout/HorizontalOrganizationChart"/>
    <dgm:cxn modelId="{C227F2DE-63FF-44D9-B9FD-7C9A390A4CED}" type="presParOf" srcId="{48DF2A6F-3DD2-4848-8B9F-46DA64DEBE78}" destId="{DFA7462D-065E-44E9-B724-845C35B903A3}" srcOrd="1" destOrd="0" presId="urn:microsoft.com/office/officeart/2009/3/layout/HorizontalOrganizationChart"/>
    <dgm:cxn modelId="{D522218B-1E1C-4D5E-8301-A3D00E80CB07}" type="presParOf" srcId="{7A3AA2E8-80BC-425B-89A8-EA1D4D6D779E}" destId="{8C3D8646-F441-41C6-A22B-E01C840B16F0}" srcOrd="1" destOrd="0" presId="urn:microsoft.com/office/officeart/2009/3/layout/HorizontalOrganizationChart"/>
    <dgm:cxn modelId="{BE93D649-7B0B-4BE6-8775-881E9D5F3557}" type="presParOf" srcId="{8C3D8646-F441-41C6-A22B-E01C840B16F0}" destId="{F89C1BBB-518D-4E82-92C5-C4D38F5D16D7}" srcOrd="0" destOrd="0" presId="urn:microsoft.com/office/officeart/2009/3/layout/HorizontalOrganizationChart"/>
    <dgm:cxn modelId="{1CA34E04-3E8E-4F55-9F25-131196DE0D81}" type="presParOf" srcId="{8C3D8646-F441-41C6-A22B-E01C840B16F0}" destId="{9AC47D31-7941-4AB7-95D5-440B4C804BEC}" srcOrd="1" destOrd="0" presId="urn:microsoft.com/office/officeart/2009/3/layout/HorizontalOrganizationChart"/>
    <dgm:cxn modelId="{403224FE-E00A-464A-B002-F602F35C63F1}" type="presParOf" srcId="{9AC47D31-7941-4AB7-95D5-440B4C804BEC}" destId="{7B914FE1-9042-4CB1-9E9A-F80F726EC90E}" srcOrd="0" destOrd="0" presId="urn:microsoft.com/office/officeart/2009/3/layout/HorizontalOrganizationChart"/>
    <dgm:cxn modelId="{204E3F39-8517-49E7-AA3F-B72E051CD8BB}" type="presParOf" srcId="{7B914FE1-9042-4CB1-9E9A-F80F726EC90E}" destId="{1766AD68-748E-4B95-A037-E59DD243B86D}" srcOrd="0" destOrd="0" presId="urn:microsoft.com/office/officeart/2009/3/layout/HorizontalOrganizationChart"/>
    <dgm:cxn modelId="{EB4035A9-7976-41A9-9102-FBF2035426D1}" type="presParOf" srcId="{7B914FE1-9042-4CB1-9E9A-F80F726EC90E}" destId="{9E272E47-0E9D-405D-AA5E-BB1CBB3C4368}" srcOrd="1" destOrd="0" presId="urn:microsoft.com/office/officeart/2009/3/layout/HorizontalOrganizationChart"/>
    <dgm:cxn modelId="{BE7306B1-E686-490C-8949-6595AB220346}" type="presParOf" srcId="{9AC47D31-7941-4AB7-95D5-440B4C804BEC}" destId="{D30FA0AE-01D1-4E3E-B5DC-DD665D4A6747}" srcOrd="1" destOrd="0" presId="urn:microsoft.com/office/officeart/2009/3/layout/HorizontalOrganizationChart"/>
    <dgm:cxn modelId="{0AAB1461-DB4E-4B7E-869D-24AB641358BA}" type="presParOf" srcId="{9AC47D31-7941-4AB7-95D5-440B4C804BEC}" destId="{F6764BC0-F460-4537-BCBE-C7F5AFDDF5D8}" srcOrd="2" destOrd="0" presId="urn:microsoft.com/office/officeart/2009/3/layout/HorizontalOrganizationChart"/>
    <dgm:cxn modelId="{60E353FE-1DE9-4788-8869-D2647351E639}" type="presParOf" srcId="{8C3D8646-F441-41C6-A22B-E01C840B16F0}" destId="{C9CB242B-D829-405F-8C05-5B49EE858489}" srcOrd="2" destOrd="0" presId="urn:microsoft.com/office/officeart/2009/3/layout/HorizontalOrganizationChart"/>
    <dgm:cxn modelId="{C0AF11DD-6AB6-4DF6-9F3B-C148064D6B9F}" type="presParOf" srcId="{8C3D8646-F441-41C6-A22B-E01C840B16F0}" destId="{2CA3640E-A9F8-4368-AD0E-6885B520D42E}" srcOrd="3" destOrd="0" presId="urn:microsoft.com/office/officeart/2009/3/layout/HorizontalOrganizationChart"/>
    <dgm:cxn modelId="{0622B209-24AC-4EC3-9D67-DB7FD6C285B5}" type="presParOf" srcId="{2CA3640E-A9F8-4368-AD0E-6885B520D42E}" destId="{DC9A6269-3EE4-4AC1-9A98-29763F10EEAF}" srcOrd="0" destOrd="0" presId="urn:microsoft.com/office/officeart/2009/3/layout/HorizontalOrganizationChart"/>
    <dgm:cxn modelId="{A6A667F3-8955-43AD-BF8C-E21C732A205A}" type="presParOf" srcId="{DC9A6269-3EE4-4AC1-9A98-29763F10EEAF}" destId="{0F03B713-E9A5-4F07-BE6A-55E5C013E4C8}" srcOrd="0" destOrd="0" presId="urn:microsoft.com/office/officeart/2009/3/layout/HorizontalOrganizationChart"/>
    <dgm:cxn modelId="{2FAA232C-3998-49D2-A443-4E245F04AD43}" type="presParOf" srcId="{DC9A6269-3EE4-4AC1-9A98-29763F10EEAF}" destId="{4E736E3E-31BA-456B-AFAA-6B1765BED64F}" srcOrd="1" destOrd="0" presId="urn:microsoft.com/office/officeart/2009/3/layout/HorizontalOrganizationChart"/>
    <dgm:cxn modelId="{144CCB99-D610-40F8-B5D8-3494F77E6B77}" type="presParOf" srcId="{2CA3640E-A9F8-4368-AD0E-6885B520D42E}" destId="{AF3C0C58-798E-4723-A66B-25E7989B44F2}" srcOrd="1" destOrd="0" presId="urn:microsoft.com/office/officeart/2009/3/layout/HorizontalOrganizationChart"/>
    <dgm:cxn modelId="{38A6FBA6-B877-4679-8D80-2ACA79C671F2}" type="presParOf" srcId="{2CA3640E-A9F8-4368-AD0E-6885B520D42E}" destId="{5DC3015D-40C0-4817-9F12-8DA6A02FDCBA}" srcOrd="2" destOrd="0" presId="urn:microsoft.com/office/officeart/2009/3/layout/HorizontalOrganizationChart"/>
    <dgm:cxn modelId="{F144BAA1-1C90-4E4C-9A69-3CE21A562050}" type="presParOf" srcId="{7A3AA2E8-80BC-425B-89A8-EA1D4D6D779E}" destId="{6E3AEEEE-C038-4486-A4F7-7E532ABE56E1}" srcOrd="2" destOrd="0" presId="urn:microsoft.com/office/officeart/2009/3/layout/HorizontalOrganizationChart"/>
    <dgm:cxn modelId="{923B0488-33DF-4AF9-93DB-D85C1E5B73F0}" type="presParOf" srcId="{AE589176-BB63-44FF-90FD-3DD5ED7093E6}" destId="{7FD3594A-BCBC-4FB0-990D-65D39827B586}" srcOrd="2" destOrd="0" presId="urn:microsoft.com/office/officeart/2009/3/layout/HorizontalOrganizationChart"/>
    <dgm:cxn modelId="{FF01D378-C291-4E59-94A3-B9561F60BCD7}" type="presParOf" srcId="{AE589176-BB63-44FF-90FD-3DD5ED7093E6}" destId="{63D0A144-A529-4142-AE4E-B7C6B10BD44D}" srcOrd="3" destOrd="0" presId="urn:microsoft.com/office/officeart/2009/3/layout/HorizontalOrganizationChart"/>
    <dgm:cxn modelId="{EE6B0C07-C325-465D-B46B-4B45F6DD121C}" type="presParOf" srcId="{63D0A144-A529-4142-AE4E-B7C6B10BD44D}" destId="{84382417-D9C5-42E7-9A48-FFBB59D1C3AD}" srcOrd="0" destOrd="0" presId="urn:microsoft.com/office/officeart/2009/3/layout/HorizontalOrganizationChart"/>
    <dgm:cxn modelId="{E656E282-883F-4776-B24A-ABD5E3C456F8}" type="presParOf" srcId="{84382417-D9C5-42E7-9A48-FFBB59D1C3AD}" destId="{F79123AA-82DB-4F31-A15F-2F833EFCFBAD}" srcOrd="0" destOrd="0" presId="urn:microsoft.com/office/officeart/2009/3/layout/HorizontalOrganizationChart"/>
    <dgm:cxn modelId="{E9FD4C7C-EA17-42AD-A94D-E8167AC298A7}" type="presParOf" srcId="{84382417-D9C5-42E7-9A48-FFBB59D1C3AD}" destId="{C60E2346-216C-4AC4-845E-60565F145895}" srcOrd="1" destOrd="0" presId="urn:microsoft.com/office/officeart/2009/3/layout/HorizontalOrganizationChart"/>
    <dgm:cxn modelId="{4E83CD17-23AE-480C-B3C8-4A6D0E606BF6}" type="presParOf" srcId="{63D0A144-A529-4142-AE4E-B7C6B10BD44D}" destId="{86D226F8-062C-49A2-9099-7556651A5A30}" srcOrd="1" destOrd="0" presId="urn:microsoft.com/office/officeart/2009/3/layout/HorizontalOrganizationChart"/>
    <dgm:cxn modelId="{E579B2C4-BEE4-444C-A271-16DBBB8AE3AB}" type="presParOf" srcId="{86D226F8-062C-49A2-9099-7556651A5A30}" destId="{24D056E4-C298-4BE3-9FA9-C5667A2D50F2}" srcOrd="0" destOrd="0" presId="urn:microsoft.com/office/officeart/2009/3/layout/HorizontalOrganizationChart"/>
    <dgm:cxn modelId="{E178D88F-E9F7-4E76-A0D5-85AF56CA5909}" type="presParOf" srcId="{86D226F8-062C-49A2-9099-7556651A5A30}" destId="{FA115625-23AE-414D-A527-45F517EEBF5B}" srcOrd="1" destOrd="0" presId="urn:microsoft.com/office/officeart/2009/3/layout/HorizontalOrganizationChart"/>
    <dgm:cxn modelId="{E0201C52-8164-4145-AD8E-51C51E8AB422}" type="presParOf" srcId="{FA115625-23AE-414D-A527-45F517EEBF5B}" destId="{9878154E-FB4B-4EBF-8582-A3769E9EAEAE}" srcOrd="0" destOrd="0" presId="urn:microsoft.com/office/officeart/2009/3/layout/HorizontalOrganizationChart"/>
    <dgm:cxn modelId="{B0CD8713-1A56-44B5-BB3C-489AE5111DFE}" type="presParOf" srcId="{9878154E-FB4B-4EBF-8582-A3769E9EAEAE}" destId="{9D9C22F0-1249-4331-A736-20AAEB8E34B4}" srcOrd="0" destOrd="0" presId="urn:microsoft.com/office/officeart/2009/3/layout/HorizontalOrganizationChart"/>
    <dgm:cxn modelId="{E3F26A33-F7AA-422C-86DC-CAFBFCB4C79B}" type="presParOf" srcId="{9878154E-FB4B-4EBF-8582-A3769E9EAEAE}" destId="{DF380EAE-5BEA-4562-BAFD-07A7AD0DA6EB}" srcOrd="1" destOrd="0" presId="urn:microsoft.com/office/officeart/2009/3/layout/HorizontalOrganizationChart"/>
    <dgm:cxn modelId="{892C6635-ECE9-4B9F-AF16-DCD881671235}" type="presParOf" srcId="{FA115625-23AE-414D-A527-45F517EEBF5B}" destId="{35B14F58-EB89-4E57-A886-C90169EBC3E2}" srcOrd="1" destOrd="0" presId="urn:microsoft.com/office/officeart/2009/3/layout/HorizontalOrganizationChart"/>
    <dgm:cxn modelId="{F24BEEE9-CA0A-4C77-A894-3C0403F79768}" type="presParOf" srcId="{FA115625-23AE-414D-A527-45F517EEBF5B}" destId="{E9C5C639-A85B-4597-A827-278AC88B4B6C}" srcOrd="2" destOrd="0" presId="urn:microsoft.com/office/officeart/2009/3/layout/HorizontalOrganizationChart"/>
    <dgm:cxn modelId="{D5754DCC-1863-4D09-8CB4-D7AD24E9082F}" type="presParOf" srcId="{86D226F8-062C-49A2-9099-7556651A5A30}" destId="{0DDD72E5-4CD4-48B8-B78E-155224356F4F}" srcOrd="2" destOrd="0" presId="urn:microsoft.com/office/officeart/2009/3/layout/HorizontalOrganizationChart"/>
    <dgm:cxn modelId="{9688FC3C-5B46-4700-89D9-992CDD8DB138}" type="presParOf" srcId="{86D226F8-062C-49A2-9099-7556651A5A30}" destId="{7BD0B7BA-A044-4D90-9B02-2121E8EEB02B}" srcOrd="3" destOrd="0" presId="urn:microsoft.com/office/officeart/2009/3/layout/HorizontalOrganizationChart"/>
    <dgm:cxn modelId="{8A3ECCD2-7224-4D63-9B6D-73F22D8075C7}" type="presParOf" srcId="{7BD0B7BA-A044-4D90-9B02-2121E8EEB02B}" destId="{04568CF7-8DA1-4939-A273-6E130C02451D}" srcOrd="0" destOrd="0" presId="urn:microsoft.com/office/officeart/2009/3/layout/HorizontalOrganizationChart"/>
    <dgm:cxn modelId="{A377037C-E0A6-4408-A3B0-5A9F2841FD58}" type="presParOf" srcId="{04568CF7-8DA1-4939-A273-6E130C02451D}" destId="{80FACF1C-49A6-4473-888B-2B77CAFF11CA}" srcOrd="0" destOrd="0" presId="urn:microsoft.com/office/officeart/2009/3/layout/HorizontalOrganizationChart"/>
    <dgm:cxn modelId="{61318FCB-B7B4-43AA-B9D9-1F2FB1A245E5}" type="presParOf" srcId="{04568CF7-8DA1-4939-A273-6E130C02451D}" destId="{A6C5B8C4-EDCF-4D32-8550-71D869439233}" srcOrd="1" destOrd="0" presId="urn:microsoft.com/office/officeart/2009/3/layout/HorizontalOrganizationChart"/>
    <dgm:cxn modelId="{129F74B6-A210-4114-8889-63501295A12F}" type="presParOf" srcId="{7BD0B7BA-A044-4D90-9B02-2121E8EEB02B}" destId="{7D3C2C96-3E60-4784-A13B-ECC1BA316A48}" srcOrd="1" destOrd="0" presId="urn:microsoft.com/office/officeart/2009/3/layout/HorizontalOrganizationChart"/>
    <dgm:cxn modelId="{F3C57E20-45EE-4504-9555-1B66ABAB2EB9}" type="presParOf" srcId="{7BD0B7BA-A044-4D90-9B02-2121E8EEB02B}" destId="{35446747-EE91-4D30-85FF-1BEC5182C717}" srcOrd="2" destOrd="0" presId="urn:microsoft.com/office/officeart/2009/3/layout/HorizontalOrganizationChart"/>
    <dgm:cxn modelId="{61326ED9-095E-43EA-A216-296085E4A056}" type="presParOf" srcId="{63D0A144-A529-4142-AE4E-B7C6B10BD44D}" destId="{C3390590-D359-42DE-945C-EBF2F279ACC2}" srcOrd="2" destOrd="0" presId="urn:microsoft.com/office/officeart/2009/3/layout/HorizontalOrganizationChart"/>
    <dgm:cxn modelId="{2ED083DD-8880-496B-99F5-2610D913BC20}" type="presParOf" srcId="{AE589176-BB63-44FF-90FD-3DD5ED7093E6}" destId="{4269CEEC-61F7-455F-9F73-AA05BC9C592C}" srcOrd="4" destOrd="0" presId="urn:microsoft.com/office/officeart/2009/3/layout/HorizontalOrganizationChart"/>
    <dgm:cxn modelId="{AB559E26-CD64-4A96-8E97-1B96E8E698CE}" type="presParOf" srcId="{AE589176-BB63-44FF-90FD-3DD5ED7093E6}" destId="{AF457037-E132-4B89-B749-18A093086AA1}" srcOrd="5" destOrd="0" presId="urn:microsoft.com/office/officeart/2009/3/layout/HorizontalOrganizationChart"/>
    <dgm:cxn modelId="{1B2E3C82-B86E-44E8-B56E-D8AE9334630D}" type="presParOf" srcId="{AF457037-E132-4B89-B749-18A093086AA1}" destId="{7D9C32CA-6FF3-46FE-BAC0-03D1AF1D9E39}" srcOrd="0" destOrd="0" presId="urn:microsoft.com/office/officeart/2009/3/layout/HorizontalOrganizationChart"/>
    <dgm:cxn modelId="{E17AF2AB-2B68-4E09-9985-B9326FC1813B}" type="presParOf" srcId="{7D9C32CA-6FF3-46FE-BAC0-03D1AF1D9E39}" destId="{D8C13001-8005-4714-B1EE-20EC0AABADB9}" srcOrd="0" destOrd="0" presId="urn:microsoft.com/office/officeart/2009/3/layout/HorizontalOrganizationChart"/>
    <dgm:cxn modelId="{43F12E4F-B8F0-4C4C-B49D-245EF1FBAB3F}" type="presParOf" srcId="{7D9C32CA-6FF3-46FE-BAC0-03D1AF1D9E39}" destId="{54354402-A965-49C6-8458-9C0FCC97F195}" srcOrd="1" destOrd="0" presId="urn:microsoft.com/office/officeart/2009/3/layout/HorizontalOrganizationChart"/>
    <dgm:cxn modelId="{20E682CC-3217-4646-8379-2DB80B6B35BC}" type="presParOf" srcId="{AF457037-E132-4B89-B749-18A093086AA1}" destId="{0321929C-F5CE-4D7B-9AC9-4A5BA621A664}" srcOrd="1" destOrd="0" presId="urn:microsoft.com/office/officeart/2009/3/layout/HorizontalOrganizationChart"/>
    <dgm:cxn modelId="{0DA3C5AE-F577-43F1-9EF1-FE85E8120382}" type="presParOf" srcId="{0321929C-F5CE-4D7B-9AC9-4A5BA621A664}" destId="{6EB3E960-2BB2-4013-9C33-47ADA50DBA97}" srcOrd="0" destOrd="0" presId="urn:microsoft.com/office/officeart/2009/3/layout/HorizontalOrganizationChart"/>
    <dgm:cxn modelId="{F596262D-716D-4847-B887-D9D0853DD3F8}" type="presParOf" srcId="{0321929C-F5CE-4D7B-9AC9-4A5BA621A664}" destId="{9DB4B6D9-1C6F-4F6D-ABD5-1743C72D1D84}" srcOrd="1" destOrd="0" presId="urn:microsoft.com/office/officeart/2009/3/layout/HorizontalOrganizationChart"/>
    <dgm:cxn modelId="{3DE518E7-B01A-4700-978A-6884F7F3CE25}" type="presParOf" srcId="{9DB4B6D9-1C6F-4F6D-ABD5-1743C72D1D84}" destId="{3E7D1BB6-2475-4590-BE64-D52A826C8A35}" srcOrd="0" destOrd="0" presId="urn:microsoft.com/office/officeart/2009/3/layout/HorizontalOrganizationChart"/>
    <dgm:cxn modelId="{CF8E90BE-494B-4C5F-9EB6-30FDE740024C}" type="presParOf" srcId="{3E7D1BB6-2475-4590-BE64-D52A826C8A35}" destId="{1DA8C103-9E4B-496F-8BA4-0B0B6D2812A1}" srcOrd="0" destOrd="0" presId="urn:microsoft.com/office/officeart/2009/3/layout/HorizontalOrganizationChart"/>
    <dgm:cxn modelId="{C1F7ED0C-C518-42D1-AE66-FEC090A0A7C0}" type="presParOf" srcId="{3E7D1BB6-2475-4590-BE64-D52A826C8A35}" destId="{76400E1F-ABF6-414D-BEE6-A58235B2B90C}" srcOrd="1" destOrd="0" presId="urn:microsoft.com/office/officeart/2009/3/layout/HorizontalOrganizationChart"/>
    <dgm:cxn modelId="{0264B908-383B-4980-8209-A46CB8944421}" type="presParOf" srcId="{9DB4B6D9-1C6F-4F6D-ABD5-1743C72D1D84}" destId="{4356752E-BC54-40FA-BED9-ADFD69126E55}" srcOrd="1" destOrd="0" presId="urn:microsoft.com/office/officeart/2009/3/layout/HorizontalOrganizationChart"/>
    <dgm:cxn modelId="{65EB5C09-0DE5-4112-83F0-73335F411E64}" type="presParOf" srcId="{9DB4B6D9-1C6F-4F6D-ABD5-1743C72D1D84}" destId="{F11049F5-D0CC-449E-802A-B677BD08CFFA}" srcOrd="2" destOrd="0" presId="urn:microsoft.com/office/officeart/2009/3/layout/HorizontalOrganizationChart"/>
    <dgm:cxn modelId="{FF373BB2-2397-4232-AF2C-A3BEB92EA083}" type="presParOf" srcId="{0321929C-F5CE-4D7B-9AC9-4A5BA621A664}" destId="{6EF8239F-162C-42C1-9983-9938DE6FCA73}" srcOrd="2" destOrd="0" presId="urn:microsoft.com/office/officeart/2009/3/layout/HorizontalOrganizationChart"/>
    <dgm:cxn modelId="{9CA14399-2893-4250-8B12-CCEDB0520ABB}" type="presParOf" srcId="{0321929C-F5CE-4D7B-9AC9-4A5BA621A664}" destId="{AE557E01-7E76-4FC1-AF36-C25026D5AE4F}" srcOrd="3" destOrd="0" presId="urn:microsoft.com/office/officeart/2009/3/layout/HorizontalOrganizationChart"/>
    <dgm:cxn modelId="{EC616006-D799-48F0-AD6B-431FFD1E1C9B}" type="presParOf" srcId="{AE557E01-7E76-4FC1-AF36-C25026D5AE4F}" destId="{D3E4B231-4165-43A2-A8E7-9C48383689EB}" srcOrd="0" destOrd="0" presId="urn:microsoft.com/office/officeart/2009/3/layout/HorizontalOrganizationChart"/>
    <dgm:cxn modelId="{1CA12EFC-F036-4D28-A382-437F7DBEDF4E}" type="presParOf" srcId="{D3E4B231-4165-43A2-A8E7-9C48383689EB}" destId="{1543B419-603B-4807-8B3E-0EF9013FCF47}" srcOrd="0" destOrd="0" presId="urn:microsoft.com/office/officeart/2009/3/layout/HorizontalOrganizationChart"/>
    <dgm:cxn modelId="{9329294B-DC5C-4459-A194-ED74B24C1879}" type="presParOf" srcId="{D3E4B231-4165-43A2-A8E7-9C48383689EB}" destId="{DA0CFBB0-9592-4917-966A-8D376861427C}" srcOrd="1" destOrd="0" presId="urn:microsoft.com/office/officeart/2009/3/layout/HorizontalOrganizationChart"/>
    <dgm:cxn modelId="{0A1DF30B-9CB0-4F2A-A6B9-A3B5177CF9A6}" type="presParOf" srcId="{AE557E01-7E76-4FC1-AF36-C25026D5AE4F}" destId="{2CCA6B2A-3C1E-4F45-94A1-F6346BE6943B}" srcOrd="1" destOrd="0" presId="urn:microsoft.com/office/officeart/2009/3/layout/HorizontalOrganizationChart"/>
    <dgm:cxn modelId="{E42FC48B-20DD-42B7-92BC-EAE14DAD030F}" type="presParOf" srcId="{AE557E01-7E76-4FC1-AF36-C25026D5AE4F}" destId="{D5F5EC89-41B7-4F65-9EAB-FE2A7EEEE5FA}" srcOrd="2" destOrd="0" presId="urn:microsoft.com/office/officeart/2009/3/layout/HorizontalOrganizationChart"/>
    <dgm:cxn modelId="{2A691746-8926-46F7-8C09-0883CD93588B}" type="presParOf" srcId="{0321929C-F5CE-4D7B-9AC9-4A5BA621A664}" destId="{8A36050A-943A-431D-8A56-DA706701921B}" srcOrd="4" destOrd="0" presId="urn:microsoft.com/office/officeart/2009/3/layout/HorizontalOrganizationChart"/>
    <dgm:cxn modelId="{AADEF0FC-0DA1-4BC8-99D0-D6D5183B9F18}" type="presParOf" srcId="{0321929C-F5CE-4D7B-9AC9-4A5BA621A664}" destId="{AE3042DE-C30A-4888-AB3F-BCAF977A2BAA}" srcOrd="5" destOrd="0" presId="urn:microsoft.com/office/officeart/2009/3/layout/HorizontalOrganizationChart"/>
    <dgm:cxn modelId="{4601DA89-6E1E-4BC2-9F28-9EC73FED4BA2}" type="presParOf" srcId="{AE3042DE-C30A-4888-AB3F-BCAF977A2BAA}" destId="{07D7BC02-836A-4847-BC2E-C9E15C908032}" srcOrd="0" destOrd="0" presId="urn:microsoft.com/office/officeart/2009/3/layout/HorizontalOrganizationChart"/>
    <dgm:cxn modelId="{091B74A1-5A3C-43FE-8F30-E105D88F156C}" type="presParOf" srcId="{07D7BC02-836A-4847-BC2E-C9E15C908032}" destId="{A9F78E6F-ECF6-4A6A-BB2E-0CCC180AC62C}" srcOrd="0" destOrd="0" presId="urn:microsoft.com/office/officeart/2009/3/layout/HorizontalOrganizationChart"/>
    <dgm:cxn modelId="{DA4959AE-1560-4056-8AF8-280619A56458}" type="presParOf" srcId="{07D7BC02-836A-4847-BC2E-C9E15C908032}" destId="{7C001B1E-227C-4728-9D07-33ABC76D31B4}" srcOrd="1" destOrd="0" presId="urn:microsoft.com/office/officeart/2009/3/layout/HorizontalOrganizationChart"/>
    <dgm:cxn modelId="{76A08291-34A8-46AE-B77D-A015F3E1C917}" type="presParOf" srcId="{AE3042DE-C30A-4888-AB3F-BCAF977A2BAA}" destId="{24C315F0-5A41-42D5-BE42-C214A238F4FC}" srcOrd="1" destOrd="0" presId="urn:microsoft.com/office/officeart/2009/3/layout/HorizontalOrganizationChart"/>
    <dgm:cxn modelId="{3B9F18E4-E350-4514-9613-D6E236CCE665}" type="presParOf" srcId="{AE3042DE-C30A-4888-AB3F-BCAF977A2BAA}" destId="{A7B52BB5-20FB-4708-A030-9370A19BEC8B}" srcOrd="2" destOrd="0" presId="urn:microsoft.com/office/officeart/2009/3/layout/HorizontalOrganizationChart"/>
    <dgm:cxn modelId="{4F2B1218-CEC0-4DAC-9F5C-3A6A839638A5}" type="presParOf" srcId="{AF457037-E132-4B89-B749-18A093086AA1}" destId="{A33296D7-95BF-418C-B053-7A00ABE09760}" srcOrd="2" destOrd="0" presId="urn:microsoft.com/office/officeart/2009/3/layout/HorizontalOrganizationChart"/>
    <dgm:cxn modelId="{FB1978F3-1B0C-431D-8C96-ED60D3B21791}" type="presParOf" srcId="{150FDD74-9320-4F0D-B84E-2C4B2DF8D4A6}" destId="{D73CD68D-241A-4608-86F0-0ECD2F7D578A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36050A-943A-431D-8A56-DA706701921B}">
      <dsp:nvSpPr>
        <dsp:cNvPr id="0" name=""/>
        <dsp:cNvSpPr/>
      </dsp:nvSpPr>
      <dsp:spPr>
        <a:xfrm>
          <a:off x="4590127" y="4940800"/>
          <a:ext cx="443624" cy="788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4120" y="0"/>
              </a:lnTo>
              <a:lnTo>
                <a:pt x="234120" y="788378"/>
              </a:lnTo>
              <a:lnTo>
                <a:pt x="443624" y="788378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</dsp:sp>
    <dsp:sp modelId="{6EF8239F-162C-42C1-9983-9938DE6FCA73}">
      <dsp:nvSpPr>
        <dsp:cNvPr id="0" name=""/>
        <dsp:cNvSpPr/>
      </dsp:nvSpPr>
      <dsp:spPr>
        <a:xfrm>
          <a:off x="4590127" y="4895080"/>
          <a:ext cx="44362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4120" y="45720"/>
              </a:lnTo>
              <a:lnTo>
                <a:pt x="234120" y="64225"/>
              </a:lnTo>
              <a:lnTo>
                <a:pt x="443624" y="6422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</dsp:sp>
    <dsp:sp modelId="{6EB3E960-2BB2-4013-9C33-47ADA50DBA97}">
      <dsp:nvSpPr>
        <dsp:cNvPr id="0" name=""/>
        <dsp:cNvSpPr/>
      </dsp:nvSpPr>
      <dsp:spPr>
        <a:xfrm>
          <a:off x="4590127" y="4150299"/>
          <a:ext cx="443624" cy="790501"/>
        </a:xfrm>
        <a:custGeom>
          <a:avLst/>
          <a:gdLst/>
          <a:ahLst/>
          <a:cxnLst/>
          <a:rect l="0" t="0" r="0" b="0"/>
          <a:pathLst>
            <a:path>
              <a:moveTo>
                <a:pt x="0" y="790501"/>
              </a:moveTo>
              <a:lnTo>
                <a:pt x="234120" y="790501"/>
              </a:lnTo>
              <a:lnTo>
                <a:pt x="234120" y="0"/>
              </a:lnTo>
              <a:lnTo>
                <a:pt x="443624" y="0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</dsp:sp>
    <dsp:sp modelId="{4269CEEC-61F7-455F-9F73-AA05BC9C592C}">
      <dsp:nvSpPr>
        <dsp:cNvPr id="0" name=""/>
        <dsp:cNvSpPr/>
      </dsp:nvSpPr>
      <dsp:spPr>
        <a:xfrm>
          <a:off x="2097868" y="2799119"/>
          <a:ext cx="397219" cy="2141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7715" y="0"/>
              </a:lnTo>
              <a:lnTo>
                <a:pt x="187715" y="2141681"/>
              </a:lnTo>
              <a:lnTo>
                <a:pt x="397219" y="214168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DD72E5-4CD4-48B8-B78E-155224356F4F}">
      <dsp:nvSpPr>
        <dsp:cNvPr id="0" name=""/>
        <dsp:cNvSpPr/>
      </dsp:nvSpPr>
      <dsp:spPr>
        <a:xfrm>
          <a:off x="4661400" y="2811612"/>
          <a:ext cx="372351" cy="406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2847" y="0"/>
              </a:lnTo>
              <a:lnTo>
                <a:pt x="162847" y="406777"/>
              </a:lnTo>
              <a:lnTo>
                <a:pt x="372351" y="406777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dsp:style>
    </dsp:sp>
    <dsp:sp modelId="{24D056E4-C298-4BE3-9FA9-C5667A2D50F2}">
      <dsp:nvSpPr>
        <dsp:cNvPr id="0" name=""/>
        <dsp:cNvSpPr/>
      </dsp:nvSpPr>
      <dsp:spPr>
        <a:xfrm>
          <a:off x="4661400" y="2335721"/>
          <a:ext cx="372351" cy="475890"/>
        </a:xfrm>
        <a:custGeom>
          <a:avLst/>
          <a:gdLst/>
          <a:ahLst/>
          <a:cxnLst/>
          <a:rect l="0" t="0" r="0" b="0"/>
          <a:pathLst>
            <a:path>
              <a:moveTo>
                <a:pt x="0" y="475890"/>
              </a:moveTo>
              <a:lnTo>
                <a:pt x="162847" y="475890"/>
              </a:lnTo>
              <a:lnTo>
                <a:pt x="162847" y="0"/>
              </a:lnTo>
              <a:lnTo>
                <a:pt x="372351" y="0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dsp:style>
    </dsp:sp>
    <dsp:sp modelId="{7FD3594A-BCBC-4FB0-990D-65D39827B586}">
      <dsp:nvSpPr>
        <dsp:cNvPr id="0" name=""/>
        <dsp:cNvSpPr/>
      </dsp:nvSpPr>
      <dsp:spPr>
        <a:xfrm>
          <a:off x="2097868" y="2753399"/>
          <a:ext cx="4684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8988" y="45720"/>
              </a:lnTo>
              <a:lnTo>
                <a:pt x="258988" y="58212"/>
              </a:lnTo>
              <a:lnTo>
                <a:pt x="468492" y="5821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CB242B-D829-405F-8C05-5B49EE858489}">
      <dsp:nvSpPr>
        <dsp:cNvPr id="0" name=""/>
        <dsp:cNvSpPr/>
      </dsp:nvSpPr>
      <dsp:spPr>
        <a:xfrm>
          <a:off x="4590127" y="707848"/>
          <a:ext cx="443624" cy="455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4120" y="0"/>
              </a:lnTo>
              <a:lnTo>
                <a:pt x="234120" y="455366"/>
              </a:lnTo>
              <a:lnTo>
                <a:pt x="443624" y="455366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2">
          <a:schemeClr val="accent4"/>
        </a:lnRef>
        <a:fillRef idx="0">
          <a:schemeClr val="accent4"/>
        </a:fillRef>
        <a:effectRef idx="1">
          <a:schemeClr val="accent4"/>
        </a:effectRef>
        <a:fontRef idx="minor">
          <a:schemeClr val="tx1"/>
        </a:fontRef>
      </dsp:style>
    </dsp:sp>
    <dsp:sp modelId="{F89C1BBB-518D-4E82-92C5-C4D38F5D16D7}">
      <dsp:nvSpPr>
        <dsp:cNvPr id="0" name=""/>
        <dsp:cNvSpPr/>
      </dsp:nvSpPr>
      <dsp:spPr>
        <a:xfrm>
          <a:off x="4590127" y="319493"/>
          <a:ext cx="437549" cy="388354"/>
        </a:xfrm>
        <a:custGeom>
          <a:avLst/>
          <a:gdLst/>
          <a:ahLst/>
          <a:cxnLst/>
          <a:rect l="0" t="0" r="0" b="0"/>
          <a:pathLst>
            <a:path>
              <a:moveTo>
                <a:pt x="0" y="388354"/>
              </a:moveTo>
              <a:lnTo>
                <a:pt x="228045" y="388354"/>
              </a:lnTo>
              <a:lnTo>
                <a:pt x="228045" y="0"/>
              </a:lnTo>
              <a:lnTo>
                <a:pt x="437549" y="0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2">
          <a:schemeClr val="accent4"/>
        </a:lnRef>
        <a:fillRef idx="0">
          <a:schemeClr val="accent4"/>
        </a:fillRef>
        <a:effectRef idx="1">
          <a:schemeClr val="accent4"/>
        </a:effectRef>
        <a:fontRef idx="minor">
          <a:schemeClr val="tx1"/>
        </a:fontRef>
      </dsp:style>
    </dsp:sp>
    <dsp:sp modelId="{B7CB5128-69EB-4E16-9B9D-B0B9D42BE4D7}">
      <dsp:nvSpPr>
        <dsp:cNvPr id="0" name=""/>
        <dsp:cNvSpPr/>
      </dsp:nvSpPr>
      <dsp:spPr>
        <a:xfrm>
          <a:off x="2097868" y="707848"/>
          <a:ext cx="397219" cy="2091271"/>
        </a:xfrm>
        <a:custGeom>
          <a:avLst/>
          <a:gdLst/>
          <a:ahLst/>
          <a:cxnLst/>
          <a:rect l="0" t="0" r="0" b="0"/>
          <a:pathLst>
            <a:path>
              <a:moveTo>
                <a:pt x="0" y="2091271"/>
              </a:moveTo>
              <a:lnTo>
                <a:pt x="187715" y="2091271"/>
              </a:lnTo>
              <a:lnTo>
                <a:pt x="187715" y="0"/>
              </a:lnTo>
              <a:lnTo>
                <a:pt x="397219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A70879-177A-40F2-8F7F-412EF2051575}">
      <dsp:nvSpPr>
        <dsp:cNvPr id="0" name=""/>
        <dsp:cNvSpPr/>
      </dsp:nvSpPr>
      <dsp:spPr>
        <a:xfrm>
          <a:off x="2828" y="2479626"/>
          <a:ext cx="2095039" cy="638987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rPr>
            <a:t>انواع فیبرنوری</a:t>
          </a:r>
          <a:endParaRPr lang="en-US" sz="2000" kern="1200" dirty="0"/>
        </a:p>
      </dsp:txBody>
      <dsp:txXfrm>
        <a:off x="2828" y="2479626"/>
        <a:ext cx="2095039" cy="638987"/>
      </dsp:txXfrm>
    </dsp:sp>
    <dsp:sp modelId="{304997E4-9F18-4274-AD51-B3AA4D78EE83}">
      <dsp:nvSpPr>
        <dsp:cNvPr id="0" name=""/>
        <dsp:cNvSpPr/>
      </dsp:nvSpPr>
      <dsp:spPr>
        <a:xfrm>
          <a:off x="2495087" y="388354"/>
          <a:ext cx="2095039" cy="638987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anose="00000400000000000000" pitchFamily="2" charset="-78"/>
            </a:rPr>
            <a:t>براساس ترکیب مواد مربوط به هسته</a:t>
          </a:r>
          <a:endParaRPr lang="en-US" sz="1800" b="1" kern="1200" dirty="0">
            <a:cs typeface="B Nazanin" panose="00000400000000000000" pitchFamily="2" charset="-78"/>
          </a:endParaRPr>
        </a:p>
      </dsp:txBody>
      <dsp:txXfrm>
        <a:off x="2495087" y="388354"/>
        <a:ext cx="2095039" cy="638987"/>
      </dsp:txXfrm>
    </dsp:sp>
    <dsp:sp modelId="{1766AD68-748E-4B95-A037-E59DD243B86D}">
      <dsp:nvSpPr>
        <dsp:cNvPr id="0" name=""/>
        <dsp:cNvSpPr/>
      </dsp:nvSpPr>
      <dsp:spPr>
        <a:xfrm>
          <a:off x="5027676" y="0"/>
          <a:ext cx="2095039" cy="638987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0" kern="1200" cap="none" spc="0" dirty="0" smtClean="0">
              <a:ln w="0"/>
              <a:solidFill>
                <a:schemeClr val="tx1"/>
              </a:solidFill>
              <a:effectLst/>
              <a:cs typeface="B Nazanin" panose="00000400000000000000" pitchFamily="2" charset="-78"/>
            </a:rPr>
            <a:t>ضریب شکست پله‌ای</a:t>
          </a:r>
          <a:endParaRPr lang="en-US" sz="1800" b="0" kern="1200" cap="none" spc="0" dirty="0">
            <a:ln w="0"/>
            <a:solidFill>
              <a:schemeClr val="tx1"/>
            </a:solidFill>
            <a:effectLst/>
            <a:cs typeface="B Nazanin" panose="00000400000000000000" pitchFamily="2" charset="-78"/>
          </a:endParaRPr>
        </a:p>
      </dsp:txBody>
      <dsp:txXfrm>
        <a:off x="5027676" y="0"/>
        <a:ext cx="2095039" cy="638987"/>
      </dsp:txXfrm>
    </dsp:sp>
    <dsp:sp modelId="{0F03B713-E9A5-4F07-BE6A-55E5C013E4C8}">
      <dsp:nvSpPr>
        <dsp:cNvPr id="0" name=""/>
        <dsp:cNvSpPr/>
      </dsp:nvSpPr>
      <dsp:spPr>
        <a:xfrm>
          <a:off x="5033752" y="843721"/>
          <a:ext cx="2095039" cy="638987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0" kern="1200" cap="none" spc="0" dirty="0" smtClean="0">
              <a:ln w="0"/>
              <a:solidFill>
                <a:schemeClr val="tx1"/>
              </a:solidFill>
              <a:effectLst/>
              <a:cs typeface="B Nazanin" panose="00000400000000000000" pitchFamily="2" charset="-78"/>
            </a:rPr>
            <a:t>ضریب شکست مرحله‌ای</a:t>
          </a:r>
          <a:endParaRPr lang="en-US" sz="1800" b="0" kern="1200" cap="none" spc="0" dirty="0">
            <a:ln w="0"/>
            <a:solidFill>
              <a:schemeClr val="tx1"/>
            </a:solidFill>
            <a:effectLst/>
            <a:cs typeface="B Nazanin" panose="00000400000000000000" pitchFamily="2" charset="-78"/>
          </a:endParaRPr>
        </a:p>
      </dsp:txBody>
      <dsp:txXfrm>
        <a:off x="5033752" y="843721"/>
        <a:ext cx="2095039" cy="638987"/>
      </dsp:txXfrm>
    </dsp:sp>
    <dsp:sp modelId="{F79123AA-82DB-4F31-A15F-2F833EFCFBAD}">
      <dsp:nvSpPr>
        <dsp:cNvPr id="0" name=""/>
        <dsp:cNvSpPr/>
      </dsp:nvSpPr>
      <dsp:spPr>
        <a:xfrm>
          <a:off x="2566360" y="2492118"/>
          <a:ext cx="2095039" cy="638987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anose="00000400000000000000" pitchFamily="2" charset="-78"/>
            </a:rPr>
            <a:t>براساس اشعه گذرنده</a:t>
          </a:r>
          <a:endParaRPr lang="en-US" sz="1800" b="1" kern="1200" dirty="0">
            <a:cs typeface="B Nazanin" panose="00000400000000000000" pitchFamily="2" charset="-78"/>
          </a:endParaRPr>
        </a:p>
      </dsp:txBody>
      <dsp:txXfrm>
        <a:off x="2566360" y="2492118"/>
        <a:ext cx="2095039" cy="638987"/>
      </dsp:txXfrm>
    </dsp:sp>
    <dsp:sp modelId="{9D9C22F0-1249-4331-A736-20AAEB8E34B4}">
      <dsp:nvSpPr>
        <dsp:cNvPr id="0" name=""/>
        <dsp:cNvSpPr/>
      </dsp:nvSpPr>
      <dsp:spPr>
        <a:xfrm>
          <a:off x="5033752" y="2016228"/>
          <a:ext cx="2095039" cy="638987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0" kern="1200" cap="none" spc="0" dirty="0" smtClean="0">
              <a:ln w="0"/>
              <a:solidFill>
                <a:schemeClr val="tx1"/>
              </a:solidFill>
              <a:effectLst/>
              <a:cs typeface="B Nazanin" panose="00000400000000000000" pitchFamily="2" charset="-78"/>
            </a:rPr>
            <a:t>الیاف تک حالته</a:t>
          </a:r>
          <a:endParaRPr lang="en-US" sz="1800" b="0" kern="1200" cap="none" spc="0" dirty="0">
            <a:ln w="0"/>
            <a:solidFill>
              <a:schemeClr val="tx1"/>
            </a:solidFill>
            <a:effectLst/>
            <a:cs typeface="B Nazanin" panose="00000400000000000000" pitchFamily="2" charset="-78"/>
          </a:endParaRPr>
        </a:p>
      </dsp:txBody>
      <dsp:txXfrm>
        <a:off x="5033752" y="2016228"/>
        <a:ext cx="2095039" cy="638987"/>
      </dsp:txXfrm>
    </dsp:sp>
    <dsp:sp modelId="{80FACF1C-49A6-4473-888B-2B77CAFF11CA}">
      <dsp:nvSpPr>
        <dsp:cNvPr id="0" name=""/>
        <dsp:cNvSpPr/>
      </dsp:nvSpPr>
      <dsp:spPr>
        <a:xfrm>
          <a:off x="5033752" y="2898896"/>
          <a:ext cx="2095039" cy="638987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cap="none" spc="0" dirty="0" smtClean="0">
              <a:ln w="0"/>
              <a:solidFill>
                <a:schemeClr val="tx1"/>
              </a:solidFill>
              <a:effectLst/>
              <a:cs typeface="B Nazanin" panose="00000400000000000000" pitchFamily="2" charset="-78"/>
            </a:rPr>
            <a:t> </a:t>
          </a:r>
          <a:r>
            <a:rPr lang="fa-IR" sz="1800" b="0" kern="1200" cap="none" spc="0" dirty="0" smtClean="0">
              <a:ln w="0"/>
              <a:solidFill>
                <a:schemeClr val="tx1"/>
              </a:solidFill>
              <a:effectLst/>
              <a:cs typeface="B Nazanin" panose="00000400000000000000" pitchFamily="2" charset="-78"/>
            </a:rPr>
            <a:t>الیاف چند حالته</a:t>
          </a:r>
          <a:endParaRPr lang="en-US" sz="1800" b="0" kern="1200" cap="none" spc="0" dirty="0">
            <a:ln w="0"/>
            <a:solidFill>
              <a:schemeClr val="tx1"/>
            </a:solidFill>
            <a:effectLst/>
            <a:cs typeface="B Nazanin" panose="00000400000000000000" pitchFamily="2" charset="-78"/>
          </a:endParaRPr>
        </a:p>
      </dsp:txBody>
      <dsp:txXfrm>
        <a:off x="5033752" y="2898896"/>
        <a:ext cx="2095039" cy="638987"/>
      </dsp:txXfrm>
    </dsp:sp>
    <dsp:sp modelId="{D8C13001-8005-4714-B1EE-20EC0AABADB9}">
      <dsp:nvSpPr>
        <dsp:cNvPr id="0" name=""/>
        <dsp:cNvSpPr/>
      </dsp:nvSpPr>
      <dsp:spPr>
        <a:xfrm>
          <a:off x="2495087" y="4621307"/>
          <a:ext cx="2095039" cy="638987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smtClean="0">
              <a:cs typeface="B Nazanin" panose="00000400000000000000" pitchFamily="2" charset="-78"/>
            </a:rPr>
            <a:t>براساس ساختار مواد</a:t>
          </a:r>
          <a:endParaRPr lang="en-US" sz="1800" b="1" kern="1200" dirty="0">
            <a:cs typeface="B Nazanin" panose="00000400000000000000" pitchFamily="2" charset="-78"/>
          </a:endParaRPr>
        </a:p>
      </dsp:txBody>
      <dsp:txXfrm>
        <a:off x="2495087" y="4621307"/>
        <a:ext cx="2095039" cy="638987"/>
      </dsp:txXfrm>
    </dsp:sp>
    <dsp:sp modelId="{1DA8C103-9E4B-496F-8BA4-0B0B6D2812A1}">
      <dsp:nvSpPr>
        <dsp:cNvPr id="0" name=""/>
        <dsp:cNvSpPr/>
      </dsp:nvSpPr>
      <dsp:spPr>
        <a:xfrm>
          <a:off x="5033752" y="3830806"/>
          <a:ext cx="2095039" cy="638987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0" kern="1200" cap="none" spc="0" dirty="0" smtClean="0">
              <a:ln w="0"/>
              <a:solidFill>
                <a:schemeClr val="tx1"/>
              </a:solidFill>
              <a:effectLst/>
              <a:cs typeface="B Nazanin" panose="00000400000000000000" pitchFamily="2" charset="-78"/>
            </a:rPr>
            <a:t>شیشه ای</a:t>
          </a:r>
          <a:endParaRPr lang="en-US" sz="1800" b="0" kern="1200" cap="none" spc="0" dirty="0">
            <a:ln w="0"/>
            <a:solidFill>
              <a:schemeClr val="tx1"/>
            </a:solidFill>
            <a:effectLst/>
            <a:cs typeface="B Nazanin" panose="00000400000000000000" pitchFamily="2" charset="-78"/>
          </a:endParaRPr>
        </a:p>
      </dsp:txBody>
      <dsp:txXfrm>
        <a:off x="5033752" y="3830806"/>
        <a:ext cx="2095039" cy="638987"/>
      </dsp:txXfrm>
    </dsp:sp>
    <dsp:sp modelId="{1543B419-603B-4807-8B3E-0EF9013FCF47}">
      <dsp:nvSpPr>
        <dsp:cNvPr id="0" name=""/>
        <dsp:cNvSpPr/>
      </dsp:nvSpPr>
      <dsp:spPr>
        <a:xfrm>
          <a:off x="5033752" y="4639812"/>
          <a:ext cx="2095039" cy="638987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0" kern="1200" cap="none" spc="0" dirty="0" smtClean="0">
              <a:ln w="0"/>
              <a:solidFill>
                <a:schemeClr val="tx1"/>
              </a:solidFill>
              <a:effectLst/>
              <a:cs typeface="B Nazanin" panose="00000400000000000000" pitchFamily="2" charset="-78"/>
            </a:rPr>
            <a:t>پلاستیکی</a:t>
          </a:r>
          <a:endParaRPr lang="en-US" sz="1800" b="0" kern="1200" cap="none" spc="0" dirty="0">
            <a:ln w="0"/>
            <a:solidFill>
              <a:schemeClr val="tx1"/>
            </a:solidFill>
            <a:effectLst/>
            <a:cs typeface="B Nazanin" panose="00000400000000000000" pitchFamily="2" charset="-78"/>
          </a:endParaRPr>
        </a:p>
      </dsp:txBody>
      <dsp:txXfrm>
        <a:off x="5033752" y="4639812"/>
        <a:ext cx="2095039" cy="638987"/>
      </dsp:txXfrm>
    </dsp:sp>
    <dsp:sp modelId="{A9F78E6F-ECF6-4A6A-BB2E-0CCC180AC62C}">
      <dsp:nvSpPr>
        <dsp:cNvPr id="0" name=""/>
        <dsp:cNvSpPr/>
      </dsp:nvSpPr>
      <dsp:spPr>
        <a:xfrm>
          <a:off x="5033752" y="5409685"/>
          <a:ext cx="2095039" cy="638987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0" kern="1200" cap="none" spc="0" dirty="0" smtClean="0">
              <a:ln w="0"/>
              <a:solidFill>
                <a:schemeClr val="tx1"/>
              </a:solidFill>
              <a:effectLst/>
              <a:cs typeface="B Nazanin" panose="00000400000000000000" pitchFamily="2" charset="-78"/>
            </a:rPr>
            <a:t>سیلیکا یا روکش پلاستیکی</a:t>
          </a:r>
          <a:endParaRPr lang="en-US" sz="1800" b="0" kern="1200" cap="none" spc="0" dirty="0">
            <a:ln w="0"/>
            <a:solidFill>
              <a:schemeClr val="tx1"/>
            </a:solidFill>
            <a:effectLst/>
            <a:cs typeface="B Nazanin" panose="00000400000000000000" pitchFamily="2" charset="-78"/>
          </a:endParaRPr>
        </a:p>
      </dsp:txBody>
      <dsp:txXfrm>
        <a:off x="5033752" y="5409685"/>
        <a:ext cx="2095039" cy="638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A8442CF-3F38-4A15-9702-2B35AB724639}" type="datetimeFigureOut">
              <a:rPr lang="fa-IR" smtClean="0"/>
              <a:t>25/10/1443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A2CC379-7C73-43C8-BD3C-185D94F884A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28830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C41824E-725B-4ACD-8EBF-EDE41ACFDF01}" type="datetimeFigureOut">
              <a:rPr lang="fa-IR" smtClean="0"/>
              <a:pPr/>
              <a:t>25/10/1443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987B796-0FB4-4BD0-A80C-C9BFCA5CB64E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30218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7B796-0FB4-4BD0-A80C-C9BFCA5CB64E}" type="slidenum">
              <a:rPr lang="fa-IR" smtClean="0"/>
              <a:pPr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11758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7B796-0FB4-4BD0-A80C-C9BFCA5CB64E}" type="slidenum">
              <a:rPr lang="fa-IR" smtClean="0"/>
              <a:pPr/>
              <a:t>10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60102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7B796-0FB4-4BD0-A80C-C9BFCA5CB64E}" type="slidenum">
              <a:rPr lang="fa-IR" smtClean="0"/>
              <a:pPr/>
              <a:t>11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90612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7B796-0FB4-4BD0-A80C-C9BFCA5CB64E}" type="slidenum">
              <a:rPr lang="fa-IR" smtClean="0"/>
              <a:pPr/>
              <a:t>12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22532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7B796-0FB4-4BD0-A80C-C9BFCA5CB64E}" type="slidenum">
              <a:rPr lang="fa-IR" smtClean="0"/>
              <a:pPr/>
              <a:t>13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62635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7B796-0FB4-4BD0-A80C-C9BFCA5CB64E}" type="slidenum">
              <a:rPr lang="fa-IR" smtClean="0"/>
              <a:pPr/>
              <a:t>14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02432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7B796-0FB4-4BD0-A80C-C9BFCA5CB64E}" type="slidenum">
              <a:rPr lang="fa-IR" smtClean="0"/>
              <a:pPr/>
              <a:t>15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815068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7B796-0FB4-4BD0-A80C-C9BFCA5CB64E}" type="slidenum">
              <a:rPr lang="fa-IR" smtClean="0"/>
              <a:pPr/>
              <a:t>16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323736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7B796-0FB4-4BD0-A80C-C9BFCA5CB64E}" type="slidenum">
              <a:rPr lang="fa-IR" smtClean="0"/>
              <a:pPr/>
              <a:t>17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9269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7B796-0FB4-4BD0-A80C-C9BFCA5CB64E}" type="slidenum">
              <a:rPr lang="fa-IR" smtClean="0"/>
              <a:pPr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28497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7B796-0FB4-4BD0-A80C-C9BFCA5CB64E}" type="slidenum">
              <a:rPr lang="fa-IR" smtClean="0"/>
              <a:pPr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06725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7B796-0FB4-4BD0-A80C-C9BFCA5CB64E}" type="slidenum">
              <a:rPr lang="fa-IR" smtClean="0"/>
              <a:pPr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1035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7B796-0FB4-4BD0-A80C-C9BFCA5CB64E}" type="slidenum">
              <a:rPr lang="fa-IR" smtClean="0"/>
              <a:pPr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11072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7B796-0FB4-4BD0-A80C-C9BFCA5CB64E}" type="slidenum">
              <a:rPr lang="fa-IR" smtClean="0"/>
              <a:pPr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53714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7B796-0FB4-4BD0-A80C-C9BFCA5CB64E}" type="slidenum">
              <a:rPr lang="fa-IR" smtClean="0"/>
              <a:pPr/>
              <a:t>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8989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7B796-0FB4-4BD0-A80C-C9BFCA5CB64E}" type="slidenum">
              <a:rPr lang="fa-IR" smtClean="0"/>
              <a:pPr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87130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7B796-0FB4-4BD0-A80C-C9BFCA5CB64E}" type="slidenum">
              <a:rPr lang="fa-IR" smtClean="0"/>
              <a:pPr/>
              <a:t>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94126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0F6E-DBCC-492E-BA8E-3AB67C75BBEC}" type="datetime8">
              <a:rPr lang="fa-IR" smtClean="0"/>
              <a:t>26 مه 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B37-FC00-4103-AE22-753B501E5D2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9CE4-B007-4691-9261-B0B43569177C}" type="datetime8">
              <a:rPr lang="fa-IR" smtClean="0"/>
              <a:t>26 مه 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B37-FC00-4103-AE22-753B501E5D2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33BB-0938-42B4-AF53-BC3CFB3995CE}" type="datetime8">
              <a:rPr lang="fa-IR" smtClean="0"/>
              <a:t>26 مه 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B37-FC00-4103-AE22-753B501E5D2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68E37-CA3D-4D94-9CDF-E6099ACFF13F}" type="datetime8">
              <a:rPr lang="fa-IR" smtClean="0"/>
              <a:t>26 مه 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B37-FC00-4103-AE22-753B501E5D2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DFE2-2E18-4F66-8A1A-1A92F65AE7D5}" type="datetime8">
              <a:rPr lang="fa-IR" smtClean="0"/>
              <a:t>26 مه 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B37-FC00-4103-AE22-753B501E5D2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F1D5-F481-46A4-A8C9-0B9C59F04969}" type="datetime8">
              <a:rPr lang="fa-IR" smtClean="0"/>
              <a:t>26 مه 22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B37-FC00-4103-AE22-753B501E5D2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4C27-55D3-45DF-9F2A-0C165432BBCA}" type="datetime8">
              <a:rPr lang="fa-IR" smtClean="0"/>
              <a:t>26 مه 22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B37-FC00-4103-AE22-753B501E5D2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5BAF-1211-493B-9005-9B9B6181EC68}" type="datetime8">
              <a:rPr lang="fa-IR" smtClean="0"/>
              <a:t>26 مه 22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B37-FC00-4103-AE22-753B501E5D2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5424-27A4-428F-BE01-F88A55F22CED}" type="datetime8">
              <a:rPr lang="fa-IR" smtClean="0"/>
              <a:t>26 مه 22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B37-FC00-4103-AE22-753B501E5D2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2625-1BE4-46B9-9C1E-2B7929A4D7CC}" type="datetime8">
              <a:rPr lang="fa-IR" smtClean="0"/>
              <a:t>26 مه 22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B37-FC00-4103-AE22-753B501E5D2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C3F0-738A-4AE3-B026-CF39C6B1E1AA}" type="datetime8">
              <a:rPr lang="fa-IR" smtClean="0"/>
              <a:t>26 مه 22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B37-FC00-4103-AE22-753B501E5D2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164C0-CB47-49FD-8B14-2E42B4FB76CB}" type="datetime8">
              <a:rPr lang="fa-IR" smtClean="0"/>
              <a:t>26 مه 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B5B37-FC00-4103-AE22-753B501E5D2B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.png"/><Relationship Id="rId7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slide" Target="slide11.xml"/><Relationship Id="rId4" Type="http://schemas.openxmlformats.org/officeDocument/2006/relationships/image" Target="../media/image2.png"/><Relationship Id="rId9" Type="http://schemas.openxmlformats.org/officeDocument/2006/relationships/slide" Target="slide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image" Target="../media/image19.pn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image" Target="../media/image23.png"/><Relationship Id="rId5" Type="http://schemas.openxmlformats.org/officeDocument/2006/relationships/image" Target="../media/image4.pn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image" Target="../media/image26.png"/><Relationship Id="rId5" Type="http://schemas.openxmlformats.org/officeDocument/2006/relationships/image" Target="../media/image4.png"/><Relationship Id="rId15" Type="http://schemas.openxmlformats.org/officeDocument/2006/relationships/image" Target="../media/image30.png"/><Relationship Id="rId10" Type="http://schemas.openxmlformats.org/officeDocument/2006/relationships/image" Target="../media/image25.emf"/><Relationship Id="rId4" Type="http://schemas.openxmlformats.org/officeDocument/2006/relationships/image" Target="../media/image3.png"/><Relationship Id="rId9" Type="http://schemas.openxmlformats.org/officeDocument/2006/relationships/slide" Target="slide11.xml"/><Relationship Id="rId1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12" Type="http://schemas.openxmlformats.org/officeDocument/2006/relationships/image" Target="../media/image3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image" Target="../media/image32.png"/><Relationship Id="rId5" Type="http://schemas.openxmlformats.org/officeDocument/2006/relationships/image" Target="../media/image4.png"/><Relationship Id="rId10" Type="http://schemas.openxmlformats.org/officeDocument/2006/relationships/image" Target="../media/image31.png"/><Relationship Id="rId4" Type="http://schemas.openxmlformats.org/officeDocument/2006/relationships/image" Target="../media/image3.png"/><Relationship Id="rId9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image" Target="../media/image7.jpe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12" Type="http://schemas.openxmlformats.org/officeDocument/2006/relationships/diagramQuickStyle" Target="../diagrams/quickStyl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diagramLayout" Target="../diagrams/layout1.xml"/><Relationship Id="rId5" Type="http://schemas.openxmlformats.org/officeDocument/2006/relationships/image" Target="../media/image4.png"/><Relationship Id="rId10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openxmlformats.org/officeDocument/2006/relationships/slide" Target="slide11.xml"/><Relationship Id="rId14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4870" y="154757"/>
            <a:ext cx="7272808" cy="2024076"/>
          </a:xfrm>
        </p:spPr>
        <p:txBody>
          <a:bodyPr>
            <a:noAutofit/>
          </a:bodyPr>
          <a:lstStyle/>
          <a:p>
            <a:r>
              <a:rPr lang="fa-IR" sz="24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عنوان ارائه:   </a:t>
            </a:r>
            <a:r>
              <a:rPr lang="fa-IR" sz="28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/>
            </a:r>
            <a:br>
              <a:rPr lang="fa-IR" sz="2800" b="1" dirty="0" smtClean="0">
                <a:solidFill>
                  <a:srgbClr val="00B050"/>
                </a:solidFill>
                <a:cs typeface="B Nazanin" panose="00000400000000000000" pitchFamily="2" charset="-78"/>
              </a:rPr>
            </a:br>
            <a:r>
              <a:rPr lang="fa-IR" sz="3200" b="1" dirty="0" smtClean="0">
                <a:solidFill>
                  <a:srgbClr val="FF0066"/>
                </a:solidFill>
                <a:cs typeface="B Nazanin" panose="00000400000000000000" pitchFamily="2" charset="-78"/>
              </a:rPr>
              <a:t>آشنایی با مشخصات و ویژگی‌های بتن شفاف</a:t>
            </a:r>
            <a:endParaRPr lang="fa-IR" sz="3200" b="1" dirty="0">
              <a:solidFill>
                <a:srgbClr val="FF0066"/>
              </a:solidFill>
              <a:cs typeface="B Nazanin" panose="00000400000000000000" pitchFamily="2" charset="-78"/>
            </a:endParaRPr>
          </a:p>
        </p:txBody>
      </p:sp>
      <p:pic>
        <p:nvPicPr>
          <p:cNvPr id="12" name="Picture 11" descr="Home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4905" y="1000108"/>
            <a:ext cx="333375" cy="333375"/>
          </a:xfrm>
          <a:prstGeom prst="rect">
            <a:avLst/>
          </a:prstGeom>
        </p:spPr>
      </p:pic>
      <p:pic>
        <p:nvPicPr>
          <p:cNvPr id="13" name="Picture 12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2462" y="1000108"/>
            <a:ext cx="333375" cy="333375"/>
          </a:xfrm>
          <a:prstGeom prst="rect">
            <a:avLst/>
          </a:prstGeom>
        </p:spPr>
      </p:pic>
      <p:pic>
        <p:nvPicPr>
          <p:cNvPr id="14" name="Picture 13" descr="Line-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9586" y="1500174"/>
            <a:ext cx="1028700" cy="9525"/>
          </a:xfrm>
          <a:prstGeom prst="rect">
            <a:avLst/>
          </a:prstGeom>
        </p:spPr>
      </p:pic>
      <p:sp>
        <p:nvSpPr>
          <p:cNvPr id="21" name="Rounded Rectangle 20">
            <a:hlinkClick r:id="rId7" action="ppaction://hlinksldjump"/>
          </p:cNvPr>
          <p:cNvSpPr/>
          <p:nvPr/>
        </p:nvSpPr>
        <p:spPr>
          <a:xfrm>
            <a:off x="7696746" y="1848460"/>
            <a:ext cx="1447253" cy="50359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cs typeface="B Nazanin" panose="00000400000000000000" pitchFamily="2" charset="-78"/>
              </a:rPr>
              <a:t>مقدمه و تعاریف</a:t>
            </a:r>
          </a:p>
        </p:txBody>
      </p:sp>
      <p:sp>
        <p:nvSpPr>
          <p:cNvPr id="22" name="Rounded Rectangle 21">
            <a:hlinkClick r:id="rId8" action="ppaction://hlinksldjump"/>
          </p:cNvPr>
          <p:cNvSpPr/>
          <p:nvPr/>
        </p:nvSpPr>
        <p:spPr>
          <a:xfrm>
            <a:off x="7725352" y="2561639"/>
            <a:ext cx="1394372" cy="57423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اجزا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23" name="Rounded Rectangle 22">
            <a:hlinkClick r:id="rId9" action="ppaction://hlinksldjump"/>
          </p:cNvPr>
          <p:cNvSpPr/>
          <p:nvPr/>
        </p:nvSpPr>
        <p:spPr>
          <a:xfrm>
            <a:off x="7734205" y="3381377"/>
            <a:ext cx="1394372" cy="57423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طرح اختلاط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25" name="Rounded Rectangle 24">
            <a:hlinkClick r:id="rId10" action="ppaction://hlinksldjump"/>
          </p:cNvPr>
          <p:cNvSpPr/>
          <p:nvPr/>
        </p:nvSpPr>
        <p:spPr>
          <a:xfrm>
            <a:off x="7726412" y="4161084"/>
            <a:ext cx="1417588" cy="55662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کاربردها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26" name="Rounded Rectangle 25">
            <a:hlinkClick r:id="" action="ppaction://noaction"/>
          </p:cNvPr>
          <p:cNvSpPr/>
          <p:nvPr/>
        </p:nvSpPr>
        <p:spPr>
          <a:xfrm>
            <a:off x="7740201" y="4913261"/>
            <a:ext cx="1379523" cy="4286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مزایا و معایب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27" name="Rounded Rectangle 26">
            <a:hlinkClick r:id="" action="ppaction://noaction"/>
          </p:cNvPr>
          <p:cNvSpPr/>
          <p:nvPr/>
        </p:nvSpPr>
        <p:spPr>
          <a:xfrm>
            <a:off x="7712255" y="5547606"/>
            <a:ext cx="1407469" cy="4286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نتیجه گیری و منابع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827194"/>
            <a:ext cx="7529708" cy="415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2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me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905" y="1000108"/>
            <a:ext cx="333375" cy="333375"/>
          </a:xfrm>
          <a:prstGeom prst="rect">
            <a:avLst/>
          </a:prstGeom>
        </p:spPr>
      </p:pic>
      <p:pic>
        <p:nvPicPr>
          <p:cNvPr id="5" name="Picture 4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462" y="1000108"/>
            <a:ext cx="333375" cy="333375"/>
          </a:xfrm>
          <a:prstGeom prst="rect">
            <a:avLst/>
          </a:prstGeom>
        </p:spPr>
      </p:pic>
      <p:pic>
        <p:nvPicPr>
          <p:cNvPr id="6" name="Picture 5" descr="Line-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9586" y="1500174"/>
            <a:ext cx="1028700" cy="9525"/>
          </a:xfrm>
          <a:prstGeom prst="rect">
            <a:avLst/>
          </a:prstGeom>
        </p:spPr>
      </p:pic>
      <p:sp>
        <p:nvSpPr>
          <p:cNvPr id="23" name="Title 2"/>
          <p:cNvSpPr txBox="1">
            <a:spLocks/>
          </p:cNvSpPr>
          <p:nvPr/>
        </p:nvSpPr>
        <p:spPr>
          <a:xfrm>
            <a:off x="-238975" y="574699"/>
            <a:ext cx="7772400" cy="59209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sz="22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9. روش </a:t>
            </a:r>
            <a:r>
              <a:rPr lang="fa-IR" sz="2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ساخت بتن شفاف</a:t>
            </a:r>
            <a:endParaRPr lang="fa-IR" sz="2200" dirty="0">
              <a:solidFill>
                <a:srgbClr val="00B050"/>
              </a:solidFill>
            </a:endParaRPr>
          </a:p>
        </p:txBody>
      </p:sp>
      <p:sp>
        <p:nvSpPr>
          <p:cNvPr id="30" name="Rounded Rectangle 29">
            <a:hlinkClick r:id="" action="ppaction://noaction"/>
          </p:cNvPr>
          <p:cNvSpPr/>
          <p:nvPr/>
        </p:nvSpPr>
        <p:spPr>
          <a:xfrm>
            <a:off x="7740201" y="4913261"/>
            <a:ext cx="1379523" cy="4286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مزایا و معایب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31" name="Rounded Rectangle 30">
            <a:hlinkClick r:id="" action="ppaction://noaction"/>
          </p:cNvPr>
          <p:cNvSpPr/>
          <p:nvPr/>
        </p:nvSpPr>
        <p:spPr>
          <a:xfrm>
            <a:off x="7712255" y="5547606"/>
            <a:ext cx="1407469" cy="4286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نتیجه گیری و منابع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32" name="Rounded Rectangle 31">
            <a:hlinkClick r:id="rId6" action="ppaction://hlinksldjump"/>
          </p:cNvPr>
          <p:cNvSpPr/>
          <p:nvPr/>
        </p:nvSpPr>
        <p:spPr>
          <a:xfrm>
            <a:off x="7696746" y="1863992"/>
            <a:ext cx="1447253" cy="50359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cs typeface="B Nazanin" panose="00000400000000000000" pitchFamily="2" charset="-78"/>
              </a:rPr>
              <a:t>مقدمه و تعاریف</a:t>
            </a:r>
          </a:p>
        </p:txBody>
      </p:sp>
      <p:sp>
        <p:nvSpPr>
          <p:cNvPr id="33" name="Rounded Rectangle 32">
            <a:hlinkClick r:id="rId7" action="ppaction://hlinksldjump"/>
          </p:cNvPr>
          <p:cNvSpPr/>
          <p:nvPr/>
        </p:nvSpPr>
        <p:spPr>
          <a:xfrm>
            <a:off x="7725352" y="2577171"/>
            <a:ext cx="1394372" cy="57423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اجزا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34" name="Rounded Rectangle 33">
            <a:hlinkClick r:id="rId8" action="ppaction://hlinksldjump"/>
          </p:cNvPr>
          <p:cNvSpPr/>
          <p:nvPr/>
        </p:nvSpPr>
        <p:spPr>
          <a:xfrm>
            <a:off x="7734205" y="3396909"/>
            <a:ext cx="1394372" cy="574235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solidFill>
                  <a:srgbClr val="FF0000"/>
                </a:solidFill>
                <a:cs typeface="B Nazanin" panose="00000400000000000000" pitchFamily="2" charset="-78"/>
              </a:rPr>
              <a:t>طرح اختلاط</a:t>
            </a:r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7726412" y="4176616"/>
            <a:ext cx="1417588" cy="55662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کاربردها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9847" y="1467322"/>
            <a:ext cx="73397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a-IR" sz="2000" dirty="0">
                <a:cs typeface="B Nazanin" panose="00000400000000000000" pitchFamily="2" charset="-78"/>
              </a:rPr>
              <a:t>به طور کلی این </a:t>
            </a:r>
            <a:r>
              <a:rPr lang="fa-IR" sz="2000" dirty="0" smtClean="0">
                <a:cs typeface="B Nazanin" panose="00000400000000000000" pitchFamily="2" charset="-78"/>
              </a:rPr>
              <a:t>محصول </a:t>
            </a:r>
            <a:r>
              <a:rPr lang="fa-IR" sz="2000" dirty="0">
                <a:cs typeface="B Nazanin" panose="00000400000000000000" pitchFamily="2" charset="-78"/>
              </a:rPr>
              <a:t>از دو جزء بتن و فیبر تشکیل شده است. مراحل و نحوه ساخت این بتن </a:t>
            </a:r>
            <a:r>
              <a:rPr lang="fa-IR" sz="2000" dirty="0" smtClean="0">
                <a:cs typeface="B Nazanin" panose="00000400000000000000" pitchFamily="2" charset="-78"/>
              </a:rPr>
              <a:t>می‌تواند </a:t>
            </a:r>
            <a:r>
              <a:rPr lang="fa-IR" sz="2000" dirty="0">
                <a:cs typeface="B Nazanin" panose="00000400000000000000" pitchFamily="2" charset="-78"/>
              </a:rPr>
              <a:t>براساس </a:t>
            </a:r>
            <a:r>
              <a:rPr lang="fa-IR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نحوه قرارگیری فیبرهای نوری</a:t>
            </a: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متفاوت </a:t>
            </a:r>
            <a:r>
              <a:rPr lang="fa-IR" sz="2000" dirty="0" smtClean="0">
                <a:cs typeface="B Nazanin" panose="00000400000000000000" pitchFamily="2" charset="-78"/>
              </a:rPr>
              <a:t>باشد. </a:t>
            </a:r>
            <a:r>
              <a:rPr lang="fa-IR" sz="2000" dirty="0">
                <a:cs typeface="B Nazanin" panose="00000400000000000000" pitchFamily="2" charset="-78"/>
              </a:rPr>
              <a:t>در اینجا به توضیح چند روش </a:t>
            </a:r>
            <a:r>
              <a:rPr lang="fa-IR" sz="2000" dirty="0" smtClean="0">
                <a:cs typeface="B Nazanin" panose="00000400000000000000" pitchFamily="2" charset="-78"/>
              </a:rPr>
              <a:t>می‌پردازیم</a:t>
            </a:r>
            <a:r>
              <a:rPr lang="fa-IR" sz="2000" dirty="0">
                <a:cs typeface="B Nazanin" panose="00000400000000000000" pitchFamily="2" charset="-78"/>
              </a:rPr>
              <a:t>.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2211" y="2554407"/>
            <a:ext cx="73397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ar-SA" sz="2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روش اول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: در این روش فیبرهای نوری نیاز به ثبیت در قالب دارند و فاصله میان فیبرهای نوری باید از قبل مشخص شود. نسبت حجمی فیبرهای نوری با خاصیت نور عبوری متناسب </a:t>
            </a:r>
            <a:r>
              <a:rPr lang="ar-S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است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.</a:t>
            </a:r>
            <a:r>
              <a:rPr lang="fa-I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و </a:t>
            </a:r>
            <a:r>
              <a:rPr lang="ar-SA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ترتیب </a:t>
            </a:r>
            <a:r>
              <a:rPr lang="ar-SA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منظم </a:t>
            </a:r>
            <a:r>
              <a:rPr lang="ar-S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الیاف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موجب </a:t>
            </a:r>
            <a:r>
              <a:rPr lang="ar-SA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ایجاد شفافیت بیشتر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شده و هر چقدر </a:t>
            </a:r>
            <a:r>
              <a:rPr lang="ar-SA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فاصله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بین دو الیاف </a:t>
            </a:r>
            <a:r>
              <a:rPr lang="ar-SA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کمتر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باشد، </a:t>
            </a:r>
            <a:r>
              <a:rPr lang="ar-SA" sz="2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نور بیشتری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از میان بتن عبور </a:t>
            </a:r>
            <a:r>
              <a:rPr lang="ar-S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می­کند</a:t>
            </a:r>
            <a:r>
              <a:rPr lang="fa-I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 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9846" y="4938801"/>
            <a:ext cx="73397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همانند هر ماده بتنی دیگر، این محصول به قالب جهت ایجاد فرم مناسب نیاز دارد. بسته به ابعاد و شکل محصول نهایی، قالب تهیه می­شود. </a:t>
            </a:r>
            <a:endParaRPr lang="en-US" sz="2000" dirty="0"/>
          </a:p>
        </p:txBody>
      </p:sp>
      <p:sp>
        <p:nvSpPr>
          <p:cNvPr id="18" name="Slide Number Placeholder 12"/>
          <p:cNvSpPr txBox="1">
            <a:spLocks/>
          </p:cNvSpPr>
          <p:nvPr/>
        </p:nvSpPr>
        <p:spPr>
          <a:xfrm>
            <a:off x="8256648" y="6237313"/>
            <a:ext cx="491815" cy="36004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fa-IR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000" dirty="0" smtClean="0">
                <a:solidFill>
                  <a:srgbClr val="FFFF00"/>
                </a:solidFill>
              </a:rPr>
              <a:t>25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08304" y="90050"/>
            <a:ext cx="183572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600" dirty="0" smtClean="0">
                <a:cs typeface="B Nazanin" panose="00000400000000000000" pitchFamily="2" charset="-78"/>
              </a:rPr>
              <a:t>موضوع ارائه: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Litracorn</a:t>
            </a:r>
            <a:endParaRPr lang="fa-IR" sz="1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4350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me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905" y="1000108"/>
            <a:ext cx="333375" cy="333375"/>
          </a:xfrm>
          <a:prstGeom prst="rect">
            <a:avLst/>
          </a:prstGeom>
        </p:spPr>
      </p:pic>
      <p:pic>
        <p:nvPicPr>
          <p:cNvPr id="5" name="Picture 4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462" y="1000108"/>
            <a:ext cx="333375" cy="333375"/>
          </a:xfrm>
          <a:prstGeom prst="rect">
            <a:avLst/>
          </a:prstGeom>
        </p:spPr>
      </p:pic>
      <p:pic>
        <p:nvPicPr>
          <p:cNvPr id="6" name="Picture 5" descr="Line-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9586" y="1500174"/>
            <a:ext cx="1028700" cy="952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51521" y="1710893"/>
            <a:ext cx="7248044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"/>
            </a:pPr>
            <a:endParaRPr lang="fa-IR" sz="2000" dirty="0">
              <a:solidFill>
                <a:srgbClr val="FF0066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3" name="Title 2"/>
          <p:cNvSpPr txBox="1">
            <a:spLocks/>
          </p:cNvSpPr>
          <p:nvPr/>
        </p:nvSpPr>
        <p:spPr>
          <a:xfrm>
            <a:off x="-268756" y="741387"/>
            <a:ext cx="7772400" cy="59209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sz="22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10. کاربرد بتن شفاف</a:t>
            </a:r>
            <a:endParaRPr lang="fa-IR" sz="2200" dirty="0">
              <a:solidFill>
                <a:srgbClr val="00B050"/>
              </a:solidFill>
            </a:endParaRPr>
          </a:p>
        </p:txBody>
      </p:sp>
      <p:sp>
        <p:nvSpPr>
          <p:cNvPr id="21" name="Rounded Rectangle 20">
            <a:hlinkClick r:id="" action="ppaction://noaction"/>
          </p:cNvPr>
          <p:cNvSpPr/>
          <p:nvPr/>
        </p:nvSpPr>
        <p:spPr>
          <a:xfrm>
            <a:off x="7740201" y="4913261"/>
            <a:ext cx="1379523" cy="4286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مزایا و معایب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24" name="Rounded Rectangle 23">
            <a:hlinkClick r:id="" action="ppaction://noaction"/>
          </p:cNvPr>
          <p:cNvSpPr/>
          <p:nvPr/>
        </p:nvSpPr>
        <p:spPr>
          <a:xfrm>
            <a:off x="7712255" y="5547606"/>
            <a:ext cx="1407469" cy="4286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نتیجه گیری و منابع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25" name="Rounded Rectangle 24">
            <a:hlinkClick r:id="rId6" action="ppaction://hlinksldjump"/>
          </p:cNvPr>
          <p:cNvSpPr/>
          <p:nvPr/>
        </p:nvSpPr>
        <p:spPr>
          <a:xfrm>
            <a:off x="7696746" y="1863992"/>
            <a:ext cx="1447253" cy="50359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cs typeface="B Nazanin" panose="00000400000000000000" pitchFamily="2" charset="-78"/>
              </a:rPr>
              <a:t>مقدمه و تعاریف</a:t>
            </a:r>
          </a:p>
        </p:txBody>
      </p:sp>
      <p:sp>
        <p:nvSpPr>
          <p:cNvPr id="26" name="Rounded Rectangle 25">
            <a:hlinkClick r:id="rId7" action="ppaction://hlinksldjump"/>
          </p:cNvPr>
          <p:cNvSpPr/>
          <p:nvPr/>
        </p:nvSpPr>
        <p:spPr>
          <a:xfrm>
            <a:off x="7725352" y="2577171"/>
            <a:ext cx="1394372" cy="57423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اجزا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27" name="Rounded Rectangle 26">
            <a:hlinkClick r:id="rId8" action="ppaction://hlinksldjump"/>
          </p:cNvPr>
          <p:cNvSpPr/>
          <p:nvPr/>
        </p:nvSpPr>
        <p:spPr>
          <a:xfrm>
            <a:off x="7734205" y="3396909"/>
            <a:ext cx="1394372" cy="57423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cs typeface="B Nazanin" panose="00000400000000000000" pitchFamily="2" charset="-78"/>
              </a:rPr>
              <a:t>طرح اختلاط</a:t>
            </a:r>
          </a:p>
        </p:txBody>
      </p:sp>
      <p:sp>
        <p:nvSpPr>
          <p:cNvPr id="28" name="Rounded Rectangle 27">
            <a:hlinkClick r:id="rId9" action="ppaction://hlinksldjump"/>
          </p:cNvPr>
          <p:cNvSpPr/>
          <p:nvPr/>
        </p:nvSpPr>
        <p:spPr>
          <a:xfrm>
            <a:off x="7726412" y="4176616"/>
            <a:ext cx="1417588" cy="556622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solidFill>
                  <a:srgbClr val="FF0000"/>
                </a:solidFill>
                <a:cs typeface="B Nazanin" panose="00000400000000000000" pitchFamily="2" charset="-78"/>
              </a:rPr>
              <a:t>کاربردها</a:t>
            </a:r>
          </a:p>
        </p:txBody>
      </p:sp>
      <p:sp>
        <p:nvSpPr>
          <p:cNvPr id="3" name="Rectangle 2"/>
          <p:cNvSpPr/>
          <p:nvPr/>
        </p:nvSpPr>
        <p:spPr>
          <a:xfrm>
            <a:off x="382230" y="1697992"/>
            <a:ext cx="71365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ar-SA" sz="2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دیوارها</a:t>
            </a:r>
            <a:r>
              <a:rPr lang="fa-IR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: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بتن</a:t>
            </a:r>
            <a:r>
              <a:rPr lang="ar-SA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شفاف</a:t>
            </a:r>
            <a:r>
              <a:rPr lang="ar-SA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را</a:t>
            </a:r>
            <a:r>
              <a:rPr lang="ar-SA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می</a:t>
            </a: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‌</a:t>
            </a:r>
            <a:r>
              <a:rPr lang="ar-S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توان</a:t>
            </a:r>
            <a:r>
              <a:rPr lang="ar-SA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به</a:t>
            </a:r>
            <a:r>
              <a:rPr lang="ar-SA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عنوان</a:t>
            </a:r>
            <a:r>
              <a:rPr lang="ar-SA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متداول</a:t>
            </a:r>
            <a:r>
              <a:rPr lang="fa-IR" sz="2000" dirty="0">
                <a:ea typeface="Calibri" panose="020F0502020204030204" pitchFamily="34" charset="0"/>
                <a:cs typeface="Times New Roman" panose="02020603050405020304" pitchFamily="18" charset="0"/>
              </a:rPr>
              <a:t>‌</a:t>
            </a:r>
            <a:r>
              <a:rPr lang="ar-S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ترین</a:t>
            </a:r>
            <a:r>
              <a:rPr lang="ar-SA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حالت</a:t>
            </a:r>
            <a:r>
              <a:rPr lang="ar-SA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ممکن</a:t>
            </a:r>
            <a:r>
              <a:rPr lang="ar-SA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در</a:t>
            </a:r>
            <a:r>
              <a:rPr lang="ar-SA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ساختن</a:t>
            </a:r>
            <a:r>
              <a:rPr lang="ar-SA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دیوارهای</a:t>
            </a:r>
            <a:r>
              <a:rPr lang="ar-SA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داخلی</a:t>
            </a:r>
            <a:r>
              <a:rPr lang="ar-SA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ar-SA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خارجی</a:t>
            </a:r>
            <a:r>
              <a:rPr lang="ar-SA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مورد</a:t>
            </a:r>
            <a:r>
              <a:rPr lang="ar-SA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استفاده قرار</a:t>
            </a:r>
            <a:r>
              <a:rPr lang="ar-SA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داد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r>
              <a:rPr lang="fa-I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در</a:t>
            </a:r>
            <a:r>
              <a:rPr lang="fa-I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نتیجه</a:t>
            </a:r>
            <a:r>
              <a:rPr lang="ar-SA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استفاده</a:t>
            </a:r>
            <a:r>
              <a:rPr lang="ar-SA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از</a:t>
            </a:r>
            <a:r>
              <a:rPr lang="ar-SA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آن</a:t>
            </a:r>
            <a:r>
              <a:rPr lang="ar-S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،</a:t>
            </a:r>
            <a:r>
              <a:rPr lang="ar-SA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هر</a:t>
            </a:r>
            <a:r>
              <a:rPr lang="ar-SA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دو</a:t>
            </a:r>
            <a:r>
              <a:rPr lang="ar-SA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سمت</a:t>
            </a:r>
            <a:r>
              <a:rPr lang="ar-SA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ar-SA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همچنین</a:t>
            </a:r>
            <a:r>
              <a:rPr lang="ar-SA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ضخامت</a:t>
            </a:r>
            <a:r>
              <a:rPr lang="ar-SA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این</a:t>
            </a:r>
            <a:r>
              <a:rPr lang="ar-SA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المان</a:t>
            </a:r>
            <a:r>
              <a:rPr lang="ar-SA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جدید</a:t>
            </a:r>
            <a:r>
              <a:rPr lang="ar-SA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قابل</a:t>
            </a:r>
            <a:r>
              <a:rPr lang="ar-SA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مشاهده</a:t>
            </a:r>
            <a:r>
              <a:rPr lang="ar-SA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خواهد</a:t>
            </a:r>
            <a:r>
              <a:rPr lang="ar-SA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بود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r>
              <a:rPr lang="fa-I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چنانچه</a:t>
            </a:r>
            <a:r>
              <a:rPr lang="ar-SA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نور خورشید</a:t>
            </a:r>
            <a:r>
              <a:rPr lang="ar-SA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به</a:t>
            </a:r>
            <a:r>
              <a:rPr lang="ar-SA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ساختار</a:t>
            </a:r>
            <a:r>
              <a:rPr lang="ar-SA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این</a:t>
            </a:r>
            <a:r>
              <a:rPr lang="ar-SA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دیوار</a:t>
            </a:r>
            <a:r>
              <a:rPr lang="ar-SA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بتابد،</a:t>
            </a:r>
            <a:r>
              <a:rPr lang="ar-SA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قرارگیری</a:t>
            </a:r>
            <a:r>
              <a:rPr lang="ar-SA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غربی</a:t>
            </a:r>
            <a:r>
              <a:rPr lang="ar-SA" sz="2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یا</a:t>
            </a:r>
            <a:r>
              <a:rPr lang="ar-SA" sz="2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شرقی</a:t>
            </a:r>
            <a:r>
              <a:rPr lang="ar-SA" sz="2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توصیه</a:t>
            </a:r>
            <a:r>
              <a:rPr lang="ar-SA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می</a:t>
            </a:r>
            <a:r>
              <a:rPr lang="fa-I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شود</a:t>
            </a:r>
            <a:r>
              <a:rPr lang="ar-SA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تا</a:t>
            </a:r>
            <a:r>
              <a:rPr lang="ar-SA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اشعه</a:t>
            </a:r>
            <a:r>
              <a:rPr lang="ar-SA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آفتاب</a:t>
            </a:r>
            <a:r>
              <a:rPr lang="ar-SA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در</a:t>
            </a:r>
            <a:r>
              <a:rPr lang="ar-SA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حال</a:t>
            </a:r>
            <a:r>
              <a:rPr lang="ar-SA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طلوع</a:t>
            </a:r>
            <a:r>
              <a:rPr lang="ar-SA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یا</a:t>
            </a:r>
            <a:r>
              <a:rPr lang="ar-SA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غروب</a:t>
            </a:r>
            <a:r>
              <a:rPr lang="ar-SA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با</a:t>
            </a:r>
            <a:r>
              <a:rPr lang="ar-SA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زاویه کم</a:t>
            </a:r>
            <a:r>
              <a:rPr lang="ar-SA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به</a:t>
            </a:r>
            <a:r>
              <a:rPr lang="ar-SA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فیبر</a:t>
            </a:r>
            <a:r>
              <a:rPr lang="ar-SA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های</a:t>
            </a:r>
            <a:r>
              <a:rPr lang="ar-SA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نوری</a:t>
            </a:r>
            <a:r>
              <a:rPr lang="ar-SA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برخوردکند</a:t>
            </a:r>
            <a:r>
              <a:rPr lang="ar-SA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ar-SA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شدت</a:t>
            </a:r>
            <a:r>
              <a:rPr lang="ar-SA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عبور</a:t>
            </a:r>
            <a:r>
              <a:rPr lang="ar-SA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نور</a:t>
            </a:r>
            <a:r>
              <a:rPr lang="ar-SA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بیشتر</a:t>
            </a:r>
            <a:r>
              <a:rPr lang="ar-SA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شود</a:t>
            </a:r>
            <a:r>
              <a:rPr lang="fa-I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r>
              <a:rPr lang="ar-SA" dirty="0"/>
              <a:t> 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2229" y="3971144"/>
            <a:ext cx="7117336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ar-SA" sz="2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کفپوش</a:t>
            </a:r>
            <a:r>
              <a:rPr lang="fa-IR" sz="2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و روسازی: </a:t>
            </a:r>
            <a:r>
              <a:rPr lang="fa-I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وقتي </a:t>
            </a: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ليتراكن به </a:t>
            </a:r>
            <a:r>
              <a:rPr lang="fa-I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عنوان </a:t>
            </a: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يك پوشش كف بكار مي رود، يكي ديگر از </a:t>
            </a:r>
            <a:r>
              <a:rPr lang="fa-I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شگفتي‌هاي </a:t>
            </a: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نهان خود را آشكار </a:t>
            </a:r>
            <a:r>
              <a:rPr lang="fa-I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مي‌سازد</a:t>
            </a: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. </a:t>
            </a:r>
            <a:r>
              <a:rPr lang="ar-SA" sz="2000" dirty="0" smtClean="0">
                <a:cs typeface="B Nazanin" panose="00000400000000000000" pitchFamily="2" charset="-78"/>
              </a:rPr>
              <a:t>در </a:t>
            </a:r>
            <a:r>
              <a:rPr lang="ar-SA" sz="2000" dirty="0">
                <a:cs typeface="B Nazanin" panose="00000400000000000000" pitchFamily="2" charset="-78"/>
              </a:rPr>
              <a:t>روز، همرنگ بتن معمولی بوده و درهنگام </a:t>
            </a:r>
            <a:r>
              <a:rPr lang="ar-SA" sz="2000" dirty="0" smtClean="0">
                <a:cs typeface="B Nazanin" panose="00000400000000000000" pitchFamily="2" charset="-78"/>
              </a:rPr>
              <a:t>غروب</a:t>
            </a:r>
            <a:r>
              <a:rPr lang="fa-IR" sz="2000" dirty="0" smtClean="0">
                <a:cs typeface="B Nazanin" panose="00000400000000000000" pitchFamily="2" charset="-78"/>
              </a:rPr>
              <a:t>،</a:t>
            </a:r>
            <a:r>
              <a:rPr lang="ar-SA" sz="2000" dirty="0" smtClean="0">
                <a:cs typeface="B Nazanin" panose="00000400000000000000" pitchFamily="2" charset="-78"/>
              </a:rPr>
              <a:t> </a:t>
            </a:r>
            <a:r>
              <a:rPr lang="ar-SA" sz="2000" dirty="0">
                <a:cs typeface="B Nazanin" panose="00000400000000000000" pitchFamily="2" charset="-78"/>
              </a:rPr>
              <a:t>شروع به درخشیدن </a:t>
            </a:r>
            <a:r>
              <a:rPr lang="ar-SA" sz="2000" dirty="0" smtClean="0">
                <a:cs typeface="B Nazanin" panose="00000400000000000000" pitchFamily="2" charset="-78"/>
              </a:rPr>
              <a:t>می</a:t>
            </a:r>
            <a:r>
              <a:rPr lang="fa-IR" sz="2000" dirty="0" smtClean="0">
                <a:cs typeface="B Nazanin" panose="00000400000000000000" pitchFamily="2" charset="-78"/>
              </a:rPr>
              <a:t>‌</a:t>
            </a:r>
            <a:r>
              <a:rPr lang="ar-SA" sz="2000" dirty="0" smtClean="0">
                <a:cs typeface="B Nazanin" panose="00000400000000000000" pitchFamily="2" charset="-78"/>
              </a:rPr>
              <a:t>نماید </a:t>
            </a:r>
            <a:r>
              <a:rPr lang="ar-SA" sz="2000" dirty="0">
                <a:cs typeface="B Nazanin" panose="00000400000000000000" pitchFamily="2" charset="-78"/>
              </a:rPr>
              <a:t>که این خود حس دلپذیری </a:t>
            </a:r>
            <a:r>
              <a:rPr lang="ar-SA" sz="2000" dirty="0" smtClean="0">
                <a:cs typeface="B Nazanin" panose="00000400000000000000" pitchFamily="2" charset="-78"/>
              </a:rPr>
              <a:t>به </a:t>
            </a:r>
            <a:r>
              <a:rPr lang="ar-SA" sz="2000" dirty="0">
                <a:cs typeface="B Nazanin" panose="00000400000000000000" pitchFamily="2" charset="-78"/>
              </a:rPr>
              <a:t>وجود </a:t>
            </a:r>
            <a:r>
              <a:rPr lang="ar-SA" sz="2000" dirty="0" smtClean="0">
                <a:cs typeface="B Nazanin" panose="00000400000000000000" pitchFamily="2" charset="-78"/>
              </a:rPr>
              <a:t>می</a:t>
            </a:r>
            <a:r>
              <a:rPr lang="fa-IR" sz="2000" dirty="0" smtClean="0">
                <a:cs typeface="B Nazanin" panose="00000400000000000000" pitchFamily="2" charset="-78"/>
              </a:rPr>
              <a:t>‌</a:t>
            </a:r>
            <a:r>
              <a:rPr lang="ar-SA" sz="2000" dirty="0" smtClean="0">
                <a:cs typeface="B Nazanin" panose="00000400000000000000" pitchFamily="2" charset="-78"/>
              </a:rPr>
              <a:t>آورد</a:t>
            </a:r>
            <a:r>
              <a:rPr lang="fa-IR" sz="2000" dirty="0" smtClean="0">
                <a:cs typeface="B Nazanin" panose="00000400000000000000" pitchFamily="2" charset="-78"/>
              </a:rPr>
              <a:t>.</a:t>
            </a:r>
            <a:r>
              <a:rPr lang="ar-SA" sz="2000" dirty="0" smtClean="0">
                <a:cs typeface="B Nazanin" panose="00000400000000000000" pitchFamily="2" charset="-78"/>
              </a:rPr>
              <a:t> 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9" name="Slide Number Placeholder 12"/>
          <p:cNvSpPr txBox="1">
            <a:spLocks/>
          </p:cNvSpPr>
          <p:nvPr/>
        </p:nvSpPr>
        <p:spPr>
          <a:xfrm>
            <a:off x="8256648" y="6237312"/>
            <a:ext cx="491815" cy="304959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fa-IR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000" dirty="0" smtClean="0">
                <a:solidFill>
                  <a:srgbClr val="FFFF00"/>
                </a:solidFill>
              </a:rPr>
              <a:t>41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08304" y="90050"/>
            <a:ext cx="183572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600" dirty="0" smtClean="0">
                <a:cs typeface="B Nazanin" panose="00000400000000000000" pitchFamily="2" charset="-78"/>
              </a:rPr>
              <a:t>موضوع ارائه: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Litracorn</a:t>
            </a:r>
            <a:endParaRPr lang="fa-IR" sz="1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4523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me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905" y="1000108"/>
            <a:ext cx="333375" cy="333375"/>
          </a:xfrm>
          <a:prstGeom prst="rect">
            <a:avLst/>
          </a:prstGeom>
        </p:spPr>
      </p:pic>
      <p:pic>
        <p:nvPicPr>
          <p:cNvPr id="5" name="Picture 4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462" y="1000108"/>
            <a:ext cx="333375" cy="333375"/>
          </a:xfrm>
          <a:prstGeom prst="rect">
            <a:avLst/>
          </a:prstGeom>
        </p:spPr>
      </p:pic>
      <p:pic>
        <p:nvPicPr>
          <p:cNvPr id="6" name="Picture 5" descr="Line-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9586" y="1500174"/>
            <a:ext cx="1028700" cy="9525"/>
          </a:xfrm>
          <a:prstGeom prst="rect">
            <a:avLst/>
          </a:prstGeom>
        </p:spPr>
      </p:pic>
      <p:sp>
        <p:nvSpPr>
          <p:cNvPr id="22" name="Rounded Rectangle 21">
            <a:hlinkClick r:id="" action="ppaction://noaction"/>
          </p:cNvPr>
          <p:cNvSpPr/>
          <p:nvPr/>
        </p:nvSpPr>
        <p:spPr>
          <a:xfrm>
            <a:off x="7740201" y="4913261"/>
            <a:ext cx="1379523" cy="4286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مزایا و معایب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25" name="Rounded Rectangle 24">
            <a:hlinkClick r:id="" action="ppaction://noaction"/>
          </p:cNvPr>
          <p:cNvSpPr/>
          <p:nvPr/>
        </p:nvSpPr>
        <p:spPr>
          <a:xfrm>
            <a:off x="7712255" y="5547606"/>
            <a:ext cx="1407469" cy="4286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نتیجه گیری و منابع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28" name="Rounded Rectangle 27">
            <a:hlinkClick r:id="rId6" action="ppaction://hlinksldjump"/>
          </p:cNvPr>
          <p:cNvSpPr/>
          <p:nvPr/>
        </p:nvSpPr>
        <p:spPr>
          <a:xfrm>
            <a:off x="7696746" y="1863992"/>
            <a:ext cx="1447253" cy="50359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cs typeface="B Nazanin" panose="00000400000000000000" pitchFamily="2" charset="-78"/>
              </a:rPr>
              <a:t>مقدمه و تعاریف</a:t>
            </a:r>
          </a:p>
        </p:txBody>
      </p:sp>
      <p:sp>
        <p:nvSpPr>
          <p:cNvPr id="29" name="Rounded Rectangle 28">
            <a:hlinkClick r:id="rId7" action="ppaction://hlinksldjump"/>
          </p:cNvPr>
          <p:cNvSpPr/>
          <p:nvPr/>
        </p:nvSpPr>
        <p:spPr>
          <a:xfrm>
            <a:off x="7725352" y="2577171"/>
            <a:ext cx="1394372" cy="57423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اجزا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30" name="Rounded Rectangle 29">
            <a:hlinkClick r:id="rId8" action="ppaction://hlinksldjump"/>
          </p:cNvPr>
          <p:cNvSpPr/>
          <p:nvPr/>
        </p:nvSpPr>
        <p:spPr>
          <a:xfrm>
            <a:off x="7734205" y="3396909"/>
            <a:ext cx="1394372" cy="57423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cs typeface="B Nazanin" panose="00000400000000000000" pitchFamily="2" charset="-78"/>
              </a:rPr>
              <a:t>طرح اختلاط</a:t>
            </a:r>
          </a:p>
        </p:txBody>
      </p:sp>
      <p:sp>
        <p:nvSpPr>
          <p:cNvPr id="31" name="Rounded Rectangle 30">
            <a:hlinkClick r:id="rId9" action="ppaction://hlinksldjump"/>
          </p:cNvPr>
          <p:cNvSpPr/>
          <p:nvPr/>
        </p:nvSpPr>
        <p:spPr>
          <a:xfrm>
            <a:off x="7726412" y="4176616"/>
            <a:ext cx="1417588" cy="556622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solidFill>
                  <a:srgbClr val="FF0000"/>
                </a:solidFill>
                <a:cs typeface="B Nazanin" panose="00000400000000000000" pitchFamily="2" charset="-78"/>
              </a:rPr>
              <a:t>کاربردها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26460" y="663094"/>
            <a:ext cx="3431620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a-I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محصولات </a:t>
            </a: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زیبای دیگر این </a:t>
            </a:r>
            <a:r>
              <a:rPr lang="fa-I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بتن، </a:t>
            </a: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صندلی </a:t>
            </a:r>
            <a:r>
              <a:rPr lang="fa-I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و نیمکت‌هایی </a:t>
            </a: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است که </a:t>
            </a:r>
            <a:r>
              <a:rPr lang="fa-I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در </a:t>
            </a: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هنگام صبح شبیه </a:t>
            </a:r>
            <a:r>
              <a:rPr lang="fa-I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صندلی‌های </a:t>
            </a: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معمولی هستند اما در هنگام غروب نور را </a:t>
            </a:r>
            <a:r>
              <a:rPr lang="fa-I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منعکس می‌کنند.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120" y="380015"/>
            <a:ext cx="3651821" cy="2197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2552454"/>
            <a:ext cx="3165076" cy="31119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120" y="2852362"/>
            <a:ext cx="4381560" cy="291863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435908" y="5886242"/>
            <a:ext cx="4506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cs typeface="B Nazanin" panose="00000400000000000000" pitchFamily="2" charset="-78"/>
              </a:rPr>
              <a:t>شکل32: نیمکت های اجرا شده با لیتراکن – مجارستان 2013</a:t>
            </a:r>
            <a:endParaRPr lang="en-US" dirty="0"/>
          </a:p>
        </p:txBody>
      </p:sp>
      <p:sp>
        <p:nvSpPr>
          <p:cNvPr id="20" name="Slide Number Placeholder 12"/>
          <p:cNvSpPr txBox="1">
            <a:spLocks/>
          </p:cNvSpPr>
          <p:nvPr/>
        </p:nvSpPr>
        <p:spPr>
          <a:xfrm>
            <a:off x="8256648" y="6237312"/>
            <a:ext cx="491815" cy="304959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fa-IR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000" dirty="0" smtClean="0">
                <a:solidFill>
                  <a:srgbClr val="FFFF00"/>
                </a:solidFill>
              </a:rPr>
              <a:t>45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08304" y="90050"/>
            <a:ext cx="183572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600" dirty="0" smtClean="0">
                <a:cs typeface="B Nazanin" panose="00000400000000000000" pitchFamily="2" charset="-78"/>
              </a:rPr>
              <a:t>موضوع ارائه: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Litracorn</a:t>
            </a:r>
            <a:endParaRPr lang="fa-IR" sz="1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5201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me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905" y="1000108"/>
            <a:ext cx="333375" cy="333375"/>
          </a:xfrm>
          <a:prstGeom prst="rect">
            <a:avLst/>
          </a:prstGeom>
        </p:spPr>
      </p:pic>
      <p:pic>
        <p:nvPicPr>
          <p:cNvPr id="5" name="Picture 4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462" y="1000108"/>
            <a:ext cx="333375" cy="333375"/>
          </a:xfrm>
          <a:prstGeom prst="rect">
            <a:avLst/>
          </a:prstGeom>
        </p:spPr>
      </p:pic>
      <p:pic>
        <p:nvPicPr>
          <p:cNvPr id="6" name="Picture 5" descr="Line-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9586" y="1500174"/>
            <a:ext cx="1028700" cy="9525"/>
          </a:xfrm>
          <a:prstGeom prst="rect">
            <a:avLst/>
          </a:prstGeom>
        </p:spPr>
      </p:pic>
      <p:sp>
        <p:nvSpPr>
          <p:cNvPr id="21" name="Rounded Rectangle 20">
            <a:hlinkClick r:id="" action="ppaction://noaction"/>
          </p:cNvPr>
          <p:cNvSpPr/>
          <p:nvPr/>
        </p:nvSpPr>
        <p:spPr>
          <a:xfrm>
            <a:off x="7740201" y="4913261"/>
            <a:ext cx="1379523" cy="4286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مزایا و معایب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22" name="Rounded Rectangle 21">
            <a:hlinkClick r:id="" action="ppaction://noaction"/>
          </p:cNvPr>
          <p:cNvSpPr/>
          <p:nvPr/>
        </p:nvSpPr>
        <p:spPr>
          <a:xfrm>
            <a:off x="7712255" y="5547606"/>
            <a:ext cx="1407469" cy="4286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نتیجه گیری و منابع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24" name="Rounded Rectangle 23">
            <a:hlinkClick r:id="rId6" action="ppaction://hlinksldjump"/>
          </p:cNvPr>
          <p:cNvSpPr/>
          <p:nvPr/>
        </p:nvSpPr>
        <p:spPr>
          <a:xfrm>
            <a:off x="7696746" y="1863992"/>
            <a:ext cx="1447253" cy="50359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cs typeface="B Nazanin" panose="00000400000000000000" pitchFamily="2" charset="-78"/>
              </a:rPr>
              <a:t>مقدمه و تعاریف</a:t>
            </a:r>
          </a:p>
        </p:txBody>
      </p:sp>
      <p:sp>
        <p:nvSpPr>
          <p:cNvPr id="29" name="Rounded Rectangle 28">
            <a:hlinkClick r:id="rId7" action="ppaction://hlinksldjump"/>
          </p:cNvPr>
          <p:cNvSpPr/>
          <p:nvPr/>
        </p:nvSpPr>
        <p:spPr>
          <a:xfrm>
            <a:off x="7725352" y="2577171"/>
            <a:ext cx="1394372" cy="57423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اجزا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30" name="Rounded Rectangle 29">
            <a:hlinkClick r:id="rId8" action="ppaction://hlinksldjump"/>
          </p:cNvPr>
          <p:cNvSpPr/>
          <p:nvPr/>
        </p:nvSpPr>
        <p:spPr>
          <a:xfrm>
            <a:off x="7734205" y="3396909"/>
            <a:ext cx="1394372" cy="57423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cs typeface="B Nazanin" panose="00000400000000000000" pitchFamily="2" charset="-78"/>
              </a:rPr>
              <a:t>طرح اختلاط</a:t>
            </a:r>
          </a:p>
        </p:txBody>
      </p:sp>
      <p:sp>
        <p:nvSpPr>
          <p:cNvPr id="31" name="Rounded Rectangle 30">
            <a:hlinkClick r:id="rId9" action="ppaction://hlinksldjump"/>
          </p:cNvPr>
          <p:cNvSpPr/>
          <p:nvPr/>
        </p:nvSpPr>
        <p:spPr>
          <a:xfrm>
            <a:off x="7726412" y="4176616"/>
            <a:ext cx="1417588" cy="556622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solidFill>
                  <a:srgbClr val="FF0000"/>
                </a:solidFill>
                <a:cs typeface="B Nazanin" panose="00000400000000000000" pitchFamily="2" charset="-78"/>
              </a:rPr>
              <a:t>کاربردها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635662"/>
            <a:ext cx="3328525" cy="27865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9597" y="6406872"/>
            <a:ext cx="2959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B050"/>
              </a:buClr>
            </a:pPr>
            <a:r>
              <a:rPr lang="fa-IR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شکل 35: کاربر بتن شفاف در </a:t>
            </a:r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بزرگراه ها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1535" y="1154081"/>
            <a:ext cx="3554276" cy="206062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36434" y="630776"/>
            <a:ext cx="2515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B050"/>
              </a:buClr>
            </a:pPr>
            <a:r>
              <a:rPr lang="fa-IR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شکل33: کاربرد بتن شفاف در پله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025" y="428604"/>
            <a:ext cx="2737341" cy="28714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0374" y="3635662"/>
            <a:ext cx="2955437" cy="2768286"/>
          </a:xfrm>
          <a:prstGeom prst="rect">
            <a:avLst/>
          </a:prstGeom>
        </p:spPr>
      </p:pic>
      <p:sp>
        <p:nvSpPr>
          <p:cNvPr id="23" name="Slide Number Placeholder 12"/>
          <p:cNvSpPr txBox="1">
            <a:spLocks/>
          </p:cNvSpPr>
          <p:nvPr/>
        </p:nvSpPr>
        <p:spPr>
          <a:xfrm>
            <a:off x="8256648" y="6237312"/>
            <a:ext cx="491815" cy="304959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fa-IR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000" dirty="0" smtClean="0">
                <a:solidFill>
                  <a:srgbClr val="FFFF00"/>
                </a:solidFill>
              </a:rPr>
              <a:t>46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39311" y="6382208"/>
            <a:ext cx="2797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B050"/>
              </a:buClr>
            </a:pPr>
            <a:r>
              <a:rPr lang="fa-IR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شکل34: کاربرد بتن شفاف در پیاده‌رو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308304" y="90050"/>
            <a:ext cx="183572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600" dirty="0" smtClean="0">
                <a:cs typeface="B Nazanin" panose="00000400000000000000" pitchFamily="2" charset="-78"/>
              </a:rPr>
              <a:t>موضوع ارائه: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Litracorn</a:t>
            </a:r>
            <a:endParaRPr lang="fa-IR" sz="1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415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me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905" y="1000108"/>
            <a:ext cx="333375" cy="333375"/>
          </a:xfrm>
          <a:prstGeom prst="rect">
            <a:avLst/>
          </a:prstGeom>
        </p:spPr>
      </p:pic>
      <p:pic>
        <p:nvPicPr>
          <p:cNvPr id="5" name="Picture 4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462" y="1000108"/>
            <a:ext cx="333375" cy="333375"/>
          </a:xfrm>
          <a:prstGeom prst="rect">
            <a:avLst/>
          </a:prstGeom>
        </p:spPr>
      </p:pic>
      <p:pic>
        <p:nvPicPr>
          <p:cNvPr id="6" name="Picture 5" descr="Line-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9586" y="1500174"/>
            <a:ext cx="1028700" cy="9525"/>
          </a:xfrm>
          <a:prstGeom prst="rect">
            <a:avLst/>
          </a:prstGeom>
        </p:spPr>
      </p:pic>
      <p:sp>
        <p:nvSpPr>
          <p:cNvPr id="22" name="Rounded Rectangle 21">
            <a:hlinkClick r:id="" action="ppaction://noaction"/>
          </p:cNvPr>
          <p:cNvSpPr/>
          <p:nvPr/>
        </p:nvSpPr>
        <p:spPr>
          <a:xfrm>
            <a:off x="7740201" y="4913261"/>
            <a:ext cx="1379523" cy="4286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مزایا و معایب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25" name="Rounded Rectangle 24">
            <a:hlinkClick r:id="" action="ppaction://noaction"/>
          </p:cNvPr>
          <p:cNvSpPr/>
          <p:nvPr/>
        </p:nvSpPr>
        <p:spPr>
          <a:xfrm>
            <a:off x="7712255" y="5547606"/>
            <a:ext cx="1407469" cy="4286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نتیجه گیری و منابع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28" name="Rounded Rectangle 27">
            <a:hlinkClick r:id="rId6" action="ppaction://hlinksldjump"/>
          </p:cNvPr>
          <p:cNvSpPr/>
          <p:nvPr/>
        </p:nvSpPr>
        <p:spPr>
          <a:xfrm>
            <a:off x="7696746" y="1863992"/>
            <a:ext cx="1447253" cy="50359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cs typeface="B Nazanin" panose="00000400000000000000" pitchFamily="2" charset="-78"/>
              </a:rPr>
              <a:t>مقدمه و تعاریف</a:t>
            </a:r>
          </a:p>
        </p:txBody>
      </p:sp>
      <p:sp>
        <p:nvSpPr>
          <p:cNvPr id="29" name="Rounded Rectangle 28">
            <a:hlinkClick r:id="rId7" action="ppaction://hlinksldjump"/>
          </p:cNvPr>
          <p:cNvSpPr/>
          <p:nvPr/>
        </p:nvSpPr>
        <p:spPr>
          <a:xfrm>
            <a:off x="7725352" y="2577171"/>
            <a:ext cx="1394372" cy="57423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اجزا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30" name="Rounded Rectangle 29">
            <a:hlinkClick r:id="rId8" action="ppaction://hlinksldjump"/>
          </p:cNvPr>
          <p:cNvSpPr/>
          <p:nvPr/>
        </p:nvSpPr>
        <p:spPr>
          <a:xfrm>
            <a:off x="7734205" y="3396909"/>
            <a:ext cx="1394372" cy="57423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cs typeface="B Nazanin" panose="00000400000000000000" pitchFamily="2" charset="-78"/>
              </a:rPr>
              <a:t>طرح اختلاط</a:t>
            </a:r>
          </a:p>
        </p:txBody>
      </p:sp>
      <p:sp>
        <p:nvSpPr>
          <p:cNvPr id="31" name="Rounded Rectangle 30">
            <a:hlinkClick r:id="rId9" action="ppaction://hlinksldjump"/>
          </p:cNvPr>
          <p:cNvSpPr/>
          <p:nvPr/>
        </p:nvSpPr>
        <p:spPr>
          <a:xfrm>
            <a:off x="7726412" y="4176616"/>
            <a:ext cx="1417588" cy="556622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solidFill>
                  <a:srgbClr val="FF0000"/>
                </a:solidFill>
                <a:cs typeface="B Nazanin" panose="00000400000000000000" pitchFamily="2" charset="-78"/>
              </a:rPr>
              <a:t>کاربردها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9689" y="596619"/>
            <a:ext cx="2846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fa-IR" dirty="0" smtClean="0">
                <a:cs typeface="B Nazanin" panose="00000400000000000000" pitchFamily="2" charset="-78"/>
              </a:rPr>
              <a:t>شکل37: طراحی </a:t>
            </a:r>
            <a:r>
              <a:rPr lang="fa-IR" dirty="0">
                <a:cs typeface="B Nazanin" panose="00000400000000000000" pitchFamily="2" charset="-78"/>
              </a:rPr>
              <a:t>لگوی </a:t>
            </a:r>
            <a:r>
              <a:rPr lang="fa-IR" dirty="0" smtClean="0">
                <a:cs typeface="B Nazanin" panose="00000400000000000000" pitchFamily="2" charset="-78"/>
              </a:rPr>
              <a:t>سردر سینما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9140" y="1003130"/>
            <a:ext cx="3367144" cy="26923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4199" y="157276"/>
            <a:ext cx="3004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B050"/>
              </a:buClr>
            </a:pPr>
            <a:r>
              <a:rPr lang="fa-IR" dirty="0" smtClean="0">
                <a:cs typeface="B Nazanin" panose="00000400000000000000" pitchFamily="2" charset="-78"/>
              </a:rPr>
              <a:t>شکل36: میز پذیرش در دفاتر با لیتراکن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25" y="575443"/>
            <a:ext cx="3862897" cy="2577097"/>
          </a:xfrm>
          <a:prstGeom prst="rect">
            <a:avLst/>
          </a:prstGeom>
        </p:spPr>
      </p:pic>
      <p:sp>
        <p:nvSpPr>
          <p:cNvPr id="20" name="Slide Number Placeholder 12"/>
          <p:cNvSpPr txBox="1">
            <a:spLocks/>
          </p:cNvSpPr>
          <p:nvPr/>
        </p:nvSpPr>
        <p:spPr>
          <a:xfrm>
            <a:off x="8256648" y="6237312"/>
            <a:ext cx="491815" cy="304959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fa-IR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000" dirty="0" smtClean="0">
                <a:solidFill>
                  <a:srgbClr val="FFFF00"/>
                </a:solidFill>
              </a:rPr>
              <a:t>47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08304" y="90050"/>
            <a:ext cx="183572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600" dirty="0" smtClean="0">
                <a:cs typeface="B Nazanin" panose="00000400000000000000" pitchFamily="2" charset="-78"/>
              </a:rPr>
              <a:t>موضوع ارائه: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Litracorn</a:t>
            </a:r>
            <a:endParaRPr lang="fa-IR" sz="1600" dirty="0">
              <a:cs typeface="B Nazanin" panose="00000400000000000000" pitchFamily="2" charset="-78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68" y="3392002"/>
            <a:ext cx="4017612" cy="268247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98409" y="6123309"/>
            <a:ext cx="3935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</a:pPr>
            <a:r>
              <a:rPr lang="fa-IR" dirty="0" smtClean="0">
                <a:cs typeface="B Nazanin" panose="00000400000000000000" pitchFamily="2" charset="-78"/>
              </a:rPr>
              <a:t>شکل38: پانل پیش‌ساخته به عنوان میز با بتن شفاف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5684" y="3626718"/>
            <a:ext cx="3414056" cy="221304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798800" y="5615216"/>
            <a:ext cx="3575636" cy="3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</a:pPr>
            <a:r>
              <a:rPr lang="fa-I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شکل39: استفاده بتن شفاف در جواهرات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5559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me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905" y="1000108"/>
            <a:ext cx="333375" cy="333375"/>
          </a:xfrm>
          <a:prstGeom prst="rect">
            <a:avLst/>
          </a:prstGeom>
        </p:spPr>
      </p:pic>
      <p:pic>
        <p:nvPicPr>
          <p:cNvPr id="5" name="Picture 4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462" y="1000108"/>
            <a:ext cx="333375" cy="333375"/>
          </a:xfrm>
          <a:prstGeom prst="rect">
            <a:avLst/>
          </a:prstGeom>
        </p:spPr>
      </p:pic>
      <p:pic>
        <p:nvPicPr>
          <p:cNvPr id="6" name="Picture 5" descr="Line-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9586" y="1500174"/>
            <a:ext cx="1028700" cy="9525"/>
          </a:xfrm>
          <a:prstGeom prst="rect">
            <a:avLst/>
          </a:prstGeom>
        </p:spPr>
      </p:pic>
      <p:sp>
        <p:nvSpPr>
          <p:cNvPr id="23" name="Title 2"/>
          <p:cNvSpPr txBox="1">
            <a:spLocks/>
          </p:cNvSpPr>
          <p:nvPr/>
        </p:nvSpPr>
        <p:spPr>
          <a:xfrm>
            <a:off x="3941747" y="865011"/>
            <a:ext cx="3730932" cy="46847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buClr>
                <a:srgbClr val="00B050"/>
              </a:buClr>
            </a:pPr>
            <a:r>
              <a:rPr lang="fa-IR" sz="18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شکل40: </a:t>
            </a:r>
            <a:r>
              <a:rPr lang="ar-SA" sz="1800" dirty="0" smtClean="0">
                <a:cs typeface="B Nazanin" panose="00000400000000000000" pitchFamily="2" charset="-78"/>
              </a:rPr>
              <a:t>بتن </a:t>
            </a:r>
            <a:r>
              <a:rPr lang="ar-SA" sz="1800" dirty="0">
                <a:cs typeface="B Nazanin" panose="00000400000000000000" pitchFamily="2" charset="-78"/>
              </a:rPr>
              <a:t>شفاف در </a:t>
            </a:r>
            <a:r>
              <a:rPr lang="ar-SA" sz="1800" dirty="0" smtClean="0">
                <a:cs typeface="B Nazanin" panose="00000400000000000000" pitchFamily="2" charset="-78"/>
              </a:rPr>
              <a:t>دیوارهای </a:t>
            </a:r>
            <a:r>
              <a:rPr lang="ar-SA" sz="1800" dirty="0">
                <a:cs typeface="B Nazanin" panose="00000400000000000000" pitchFamily="2" charset="-78"/>
              </a:rPr>
              <a:t>داخلی و خارجی </a:t>
            </a:r>
            <a:endParaRPr lang="en-US" sz="1800" dirty="0">
              <a:cs typeface="B Nazanin" panose="00000400000000000000" pitchFamily="2" charset="-78"/>
            </a:endParaRPr>
          </a:p>
        </p:txBody>
      </p:sp>
      <p:sp>
        <p:nvSpPr>
          <p:cNvPr id="21" name="Rounded Rectangle 20">
            <a:hlinkClick r:id="" action="ppaction://noaction"/>
          </p:cNvPr>
          <p:cNvSpPr/>
          <p:nvPr/>
        </p:nvSpPr>
        <p:spPr>
          <a:xfrm>
            <a:off x="7740201" y="4913261"/>
            <a:ext cx="1379523" cy="4286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مزایا و معایب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24" name="Rounded Rectangle 23">
            <a:hlinkClick r:id="" action="ppaction://noaction"/>
          </p:cNvPr>
          <p:cNvSpPr/>
          <p:nvPr/>
        </p:nvSpPr>
        <p:spPr>
          <a:xfrm>
            <a:off x="7712255" y="5547606"/>
            <a:ext cx="1407469" cy="4286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نتیجه گیری و منابع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25" name="Rounded Rectangle 24">
            <a:hlinkClick r:id="rId6" action="ppaction://hlinksldjump"/>
          </p:cNvPr>
          <p:cNvSpPr/>
          <p:nvPr/>
        </p:nvSpPr>
        <p:spPr>
          <a:xfrm>
            <a:off x="7696746" y="1863992"/>
            <a:ext cx="1447253" cy="50359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cs typeface="B Nazanin" panose="00000400000000000000" pitchFamily="2" charset="-78"/>
              </a:rPr>
              <a:t>مقدمه و تعاریف</a:t>
            </a:r>
          </a:p>
        </p:txBody>
      </p:sp>
      <p:sp>
        <p:nvSpPr>
          <p:cNvPr id="29" name="Rounded Rectangle 28">
            <a:hlinkClick r:id="rId7" action="ppaction://hlinksldjump"/>
          </p:cNvPr>
          <p:cNvSpPr/>
          <p:nvPr/>
        </p:nvSpPr>
        <p:spPr>
          <a:xfrm>
            <a:off x="7725352" y="2577171"/>
            <a:ext cx="1394372" cy="57423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اجزا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30" name="Rounded Rectangle 29">
            <a:hlinkClick r:id="rId8" action="ppaction://hlinksldjump"/>
          </p:cNvPr>
          <p:cNvSpPr/>
          <p:nvPr/>
        </p:nvSpPr>
        <p:spPr>
          <a:xfrm>
            <a:off x="7734205" y="3396909"/>
            <a:ext cx="1394372" cy="57423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cs typeface="B Nazanin" panose="00000400000000000000" pitchFamily="2" charset="-78"/>
              </a:rPr>
              <a:t>طرح اختلاط</a:t>
            </a:r>
          </a:p>
        </p:txBody>
      </p:sp>
      <p:sp>
        <p:nvSpPr>
          <p:cNvPr id="31" name="Rounded Rectangle 30">
            <a:hlinkClick r:id="rId9" action="ppaction://hlinksldjump"/>
          </p:cNvPr>
          <p:cNvSpPr/>
          <p:nvPr/>
        </p:nvSpPr>
        <p:spPr>
          <a:xfrm>
            <a:off x="7726412" y="4176616"/>
            <a:ext cx="1417588" cy="556622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solidFill>
                  <a:srgbClr val="FF0000"/>
                </a:solidFill>
                <a:cs typeface="B Nazanin" panose="00000400000000000000" pitchFamily="2" charset="-78"/>
              </a:rPr>
              <a:t>کاربردها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1737" y="1389609"/>
            <a:ext cx="3468925" cy="25971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153" y="3556371"/>
            <a:ext cx="2086091" cy="3142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053" y="1000108"/>
            <a:ext cx="3679642" cy="5524517"/>
          </a:xfrm>
          <a:prstGeom prst="rect">
            <a:avLst/>
          </a:prstGeom>
        </p:spPr>
      </p:pic>
      <p:sp>
        <p:nvSpPr>
          <p:cNvPr id="19" name="Slide Number Placeholder 12"/>
          <p:cNvSpPr txBox="1">
            <a:spLocks/>
          </p:cNvSpPr>
          <p:nvPr/>
        </p:nvSpPr>
        <p:spPr>
          <a:xfrm>
            <a:off x="8256648" y="6237312"/>
            <a:ext cx="491815" cy="304959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fa-IR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000" dirty="0" smtClean="0">
                <a:solidFill>
                  <a:srgbClr val="FFFF00"/>
                </a:solidFill>
              </a:rPr>
              <a:t>48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08304" y="90050"/>
            <a:ext cx="183572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600" dirty="0" smtClean="0">
                <a:cs typeface="B Nazanin" panose="00000400000000000000" pitchFamily="2" charset="-78"/>
              </a:rPr>
              <a:t>موضوع ارائه: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Litracorn</a:t>
            </a:r>
            <a:endParaRPr lang="fa-IR" sz="1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35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me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905" y="1000108"/>
            <a:ext cx="333375" cy="333375"/>
          </a:xfrm>
          <a:prstGeom prst="rect">
            <a:avLst/>
          </a:prstGeom>
        </p:spPr>
      </p:pic>
      <p:pic>
        <p:nvPicPr>
          <p:cNvPr id="5" name="Picture 4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462" y="1000108"/>
            <a:ext cx="333375" cy="333375"/>
          </a:xfrm>
          <a:prstGeom prst="rect">
            <a:avLst/>
          </a:prstGeom>
        </p:spPr>
      </p:pic>
      <p:pic>
        <p:nvPicPr>
          <p:cNvPr id="6" name="Picture 5" descr="Line-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9586" y="1500174"/>
            <a:ext cx="1028700" cy="9525"/>
          </a:xfrm>
          <a:prstGeom prst="rect">
            <a:avLst/>
          </a:prstGeom>
        </p:spPr>
      </p:pic>
      <p:sp>
        <p:nvSpPr>
          <p:cNvPr id="21" name="Rounded Rectangle 20">
            <a:hlinkClick r:id="" action="ppaction://noaction"/>
          </p:cNvPr>
          <p:cNvSpPr/>
          <p:nvPr/>
        </p:nvSpPr>
        <p:spPr>
          <a:xfrm>
            <a:off x="7740201" y="4913261"/>
            <a:ext cx="1379523" cy="4286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مزایا و معایب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24" name="Rounded Rectangle 23">
            <a:hlinkClick r:id="" action="ppaction://noaction"/>
          </p:cNvPr>
          <p:cNvSpPr/>
          <p:nvPr/>
        </p:nvSpPr>
        <p:spPr>
          <a:xfrm>
            <a:off x="7712255" y="5547606"/>
            <a:ext cx="1407469" cy="4286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نتیجه گیری و منابع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25" name="Rounded Rectangle 24">
            <a:hlinkClick r:id="rId6" action="ppaction://hlinksldjump"/>
          </p:cNvPr>
          <p:cNvSpPr/>
          <p:nvPr/>
        </p:nvSpPr>
        <p:spPr>
          <a:xfrm>
            <a:off x="7696746" y="1863992"/>
            <a:ext cx="1447253" cy="50359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cs typeface="B Nazanin" panose="00000400000000000000" pitchFamily="2" charset="-78"/>
              </a:rPr>
              <a:t>مقدمه و تعاریف</a:t>
            </a:r>
          </a:p>
        </p:txBody>
      </p:sp>
      <p:sp>
        <p:nvSpPr>
          <p:cNvPr id="29" name="Rounded Rectangle 28">
            <a:hlinkClick r:id="rId7" action="ppaction://hlinksldjump"/>
          </p:cNvPr>
          <p:cNvSpPr/>
          <p:nvPr/>
        </p:nvSpPr>
        <p:spPr>
          <a:xfrm>
            <a:off x="7725352" y="2577171"/>
            <a:ext cx="1394372" cy="57423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اجزا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30" name="Rounded Rectangle 29">
            <a:hlinkClick r:id="rId8" action="ppaction://hlinksldjump"/>
          </p:cNvPr>
          <p:cNvSpPr/>
          <p:nvPr/>
        </p:nvSpPr>
        <p:spPr>
          <a:xfrm>
            <a:off x="7734205" y="3396909"/>
            <a:ext cx="1394372" cy="57423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cs typeface="B Nazanin" panose="00000400000000000000" pitchFamily="2" charset="-78"/>
              </a:rPr>
              <a:t>طرح اختلاط</a:t>
            </a:r>
          </a:p>
        </p:txBody>
      </p:sp>
      <p:sp>
        <p:nvSpPr>
          <p:cNvPr id="31" name="Rounded Rectangle 30">
            <a:hlinkClick r:id="rId9" action="ppaction://hlinksldjump"/>
          </p:cNvPr>
          <p:cNvSpPr/>
          <p:nvPr/>
        </p:nvSpPr>
        <p:spPr>
          <a:xfrm>
            <a:off x="7726412" y="4176616"/>
            <a:ext cx="1417588" cy="556622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solidFill>
                  <a:srgbClr val="FF0000"/>
                </a:solidFill>
                <a:cs typeface="B Nazanin" panose="00000400000000000000" pitchFamily="2" charset="-78"/>
              </a:rPr>
              <a:t>کاربردها</a:t>
            </a:r>
          </a:p>
        </p:txBody>
      </p:sp>
      <p:pic>
        <p:nvPicPr>
          <p:cNvPr id="19" name="Picture 18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0932" y="992127"/>
            <a:ext cx="2762250" cy="210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TextBox 32"/>
          <p:cNvSpPr txBox="1"/>
          <p:nvPr/>
        </p:nvSpPr>
        <p:spPr>
          <a:xfrm>
            <a:off x="3033463" y="597565"/>
            <a:ext cx="2089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</a:pPr>
            <a:r>
              <a:rPr lang="fa-IR" dirty="0" smtClean="0">
                <a:cs typeface="B Nazanin" panose="00000400000000000000" pitchFamily="2" charset="-78"/>
              </a:rPr>
              <a:t>شکل41: </a:t>
            </a:r>
            <a:r>
              <a:rPr lang="ar-SA" dirty="0" smtClean="0">
                <a:cs typeface="B Nazanin" panose="00000400000000000000" pitchFamily="2" charset="-78"/>
              </a:rPr>
              <a:t>بتن </a:t>
            </a:r>
            <a:r>
              <a:rPr lang="ar-SA" dirty="0">
                <a:cs typeface="B Nazanin" panose="00000400000000000000" pitchFamily="2" charset="-78"/>
              </a:rPr>
              <a:t>شفاف در </a:t>
            </a:r>
            <a:r>
              <a:rPr lang="fa-IR" dirty="0" smtClean="0">
                <a:cs typeface="B Nazanin" panose="00000400000000000000" pitchFamily="2" charset="-78"/>
              </a:rPr>
              <a:t>کف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947" y="1000108"/>
            <a:ext cx="3030298" cy="2079483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518" y="4287430"/>
            <a:ext cx="2673487" cy="20321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3888" y="349884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B050"/>
              </a:buClr>
            </a:pPr>
            <a:r>
              <a:rPr lang="fa-IR" dirty="0" smtClean="0">
                <a:cs typeface="B Nazanin" panose="00000400000000000000" pitchFamily="2" charset="-78"/>
              </a:rPr>
              <a:t>شکل42: لامپ لایتراکیوب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3020" y="4043328"/>
            <a:ext cx="1664352" cy="25971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9179" y="3828122"/>
            <a:ext cx="2566638" cy="2950720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46715" y="1499124"/>
            <a:ext cx="2862620" cy="19426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Slide Number Placeholder 12"/>
          <p:cNvSpPr txBox="1">
            <a:spLocks/>
          </p:cNvSpPr>
          <p:nvPr/>
        </p:nvSpPr>
        <p:spPr>
          <a:xfrm>
            <a:off x="8256648" y="6237312"/>
            <a:ext cx="491815" cy="304959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fa-IR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000" dirty="0" smtClean="0">
                <a:solidFill>
                  <a:srgbClr val="FFFF00"/>
                </a:solidFill>
              </a:rPr>
              <a:t>49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08304" y="90050"/>
            <a:ext cx="183572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600" dirty="0" smtClean="0">
                <a:cs typeface="B Nazanin" panose="00000400000000000000" pitchFamily="2" charset="-78"/>
              </a:rPr>
              <a:t>موضوع ارائه: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Litracorn</a:t>
            </a:r>
            <a:endParaRPr lang="fa-IR" sz="1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896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me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905" y="1000108"/>
            <a:ext cx="333375" cy="333375"/>
          </a:xfrm>
          <a:prstGeom prst="rect">
            <a:avLst/>
          </a:prstGeom>
        </p:spPr>
      </p:pic>
      <p:pic>
        <p:nvPicPr>
          <p:cNvPr id="5" name="Picture 4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462" y="1000108"/>
            <a:ext cx="333375" cy="333375"/>
          </a:xfrm>
          <a:prstGeom prst="rect">
            <a:avLst/>
          </a:prstGeom>
        </p:spPr>
      </p:pic>
      <p:pic>
        <p:nvPicPr>
          <p:cNvPr id="6" name="Picture 5" descr="Line-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9586" y="1500174"/>
            <a:ext cx="1028700" cy="9525"/>
          </a:xfrm>
          <a:prstGeom prst="rect">
            <a:avLst/>
          </a:prstGeom>
        </p:spPr>
      </p:pic>
      <p:sp>
        <p:nvSpPr>
          <p:cNvPr id="23" name="Title 2"/>
          <p:cNvSpPr txBox="1">
            <a:spLocks/>
          </p:cNvSpPr>
          <p:nvPr/>
        </p:nvSpPr>
        <p:spPr>
          <a:xfrm>
            <a:off x="2267744" y="569364"/>
            <a:ext cx="4035181" cy="45133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buClr>
                <a:srgbClr val="00B050"/>
              </a:buClr>
            </a:pPr>
            <a:r>
              <a:rPr lang="fa-IR" sz="18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شکل43: </a:t>
            </a:r>
            <a:r>
              <a:rPr lang="ar-SA" sz="18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کاربرد </a:t>
            </a:r>
            <a:r>
              <a:rPr lang="ar-SA" sz="18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بتن شفاف در طراحی داخلی ساختمان</a:t>
            </a:r>
            <a:endParaRPr lang="en-US" sz="1800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1" name="Rounded Rectangle 20">
            <a:hlinkClick r:id="" action="ppaction://noaction"/>
          </p:cNvPr>
          <p:cNvSpPr/>
          <p:nvPr/>
        </p:nvSpPr>
        <p:spPr>
          <a:xfrm>
            <a:off x="7740201" y="4913261"/>
            <a:ext cx="1379523" cy="4286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مزایا و معایب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24" name="Rounded Rectangle 23">
            <a:hlinkClick r:id="" action="ppaction://noaction"/>
          </p:cNvPr>
          <p:cNvSpPr/>
          <p:nvPr/>
        </p:nvSpPr>
        <p:spPr>
          <a:xfrm>
            <a:off x="7712255" y="5547606"/>
            <a:ext cx="1407469" cy="4286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نتیجه گیری و منابع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25" name="Rounded Rectangle 24">
            <a:hlinkClick r:id="rId6" action="ppaction://hlinksldjump"/>
          </p:cNvPr>
          <p:cNvSpPr/>
          <p:nvPr/>
        </p:nvSpPr>
        <p:spPr>
          <a:xfrm>
            <a:off x="7696746" y="1863992"/>
            <a:ext cx="1447253" cy="50359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cs typeface="B Nazanin" panose="00000400000000000000" pitchFamily="2" charset="-78"/>
              </a:rPr>
              <a:t>مقدمه و تعاریف</a:t>
            </a:r>
          </a:p>
        </p:txBody>
      </p:sp>
      <p:sp>
        <p:nvSpPr>
          <p:cNvPr id="29" name="Rounded Rectangle 28">
            <a:hlinkClick r:id="rId7" action="ppaction://hlinksldjump"/>
          </p:cNvPr>
          <p:cNvSpPr/>
          <p:nvPr/>
        </p:nvSpPr>
        <p:spPr>
          <a:xfrm>
            <a:off x="7725352" y="2577171"/>
            <a:ext cx="1394372" cy="57423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اجزا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30" name="Rounded Rectangle 29">
            <a:hlinkClick r:id="rId8" action="ppaction://hlinksldjump"/>
          </p:cNvPr>
          <p:cNvSpPr/>
          <p:nvPr/>
        </p:nvSpPr>
        <p:spPr>
          <a:xfrm>
            <a:off x="7734205" y="3396909"/>
            <a:ext cx="1394372" cy="57423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cs typeface="B Nazanin" panose="00000400000000000000" pitchFamily="2" charset="-78"/>
              </a:rPr>
              <a:t>طرح اختلاط</a:t>
            </a:r>
          </a:p>
        </p:txBody>
      </p:sp>
      <p:sp>
        <p:nvSpPr>
          <p:cNvPr id="31" name="Rounded Rectangle 30">
            <a:hlinkClick r:id="rId9" action="ppaction://hlinksldjump"/>
          </p:cNvPr>
          <p:cNvSpPr/>
          <p:nvPr/>
        </p:nvSpPr>
        <p:spPr>
          <a:xfrm>
            <a:off x="7726412" y="4176616"/>
            <a:ext cx="1417588" cy="556622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solidFill>
                  <a:srgbClr val="FF0000"/>
                </a:solidFill>
                <a:cs typeface="B Nazanin" panose="00000400000000000000" pitchFamily="2" charset="-78"/>
              </a:rPr>
              <a:t>کاربردها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993" y="1000108"/>
            <a:ext cx="4158960" cy="31219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435" y="4202682"/>
            <a:ext cx="2910277" cy="24726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2405" y="1000108"/>
            <a:ext cx="2910277" cy="29102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106" y="3151406"/>
            <a:ext cx="2567158" cy="3552721"/>
          </a:xfrm>
          <a:prstGeom prst="rect">
            <a:avLst/>
          </a:prstGeom>
        </p:spPr>
      </p:pic>
      <p:sp>
        <p:nvSpPr>
          <p:cNvPr id="20" name="Slide Number Placeholder 12"/>
          <p:cNvSpPr txBox="1">
            <a:spLocks/>
          </p:cNvSpPr>
          <p:nvPr/>
        </p:nvSpPr>
        <p:spPr>
          <a:xfrm>
            <a:off x="8256648" y="6237312"/>
            <a:ext cx="491815" cy="304959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fa-IR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000" dirty="0" smtClean="0">
                <a:solidFill>
                  <a:srgbClr val="FFFF00"/>
                </a:solidFill>
              </a:rPr>
              <a:t>50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08304" y="90050"/>
            <a:ext cx="183572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600" dirty="0" smtClean="0">
                <a:cs typeface="B Nazanin" panose="00000400000000000000" pitchFamily="2" charset="-78"/>
              </a:rPr>
              <a:t>موضوع ارائه: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Litracorn</a:t>
            </a:r>
            <a:endParaRPr lang="fa-IR" sz="1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5166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me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905" y="1000108"/>
            <a:ext cx="333375" cy="333375"/>
          </a:xfrm>
          <a:prstGeom prst="rect">
            <a:avLst/>
          </a:prstGeom>
        </p:spPr>
      </p:pic>
      <p:pic>
        <p:nvPicPr>
          <p:cNvPr id="5" name="Picture 4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462" y="1000108"/>
            <a:ext cx="333375" cy="333375"/>
          </a:xfrm>
          <a:prstGeom prst="rect">
            <a:avLst/>
          </a:prstGeom>
        </p:spPr>
      </p:pic>
      <p:pic>
        <p:nvPicPr>
          <p:cNvPr id="6" name="Picture 5" descr="Line-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9586" y="1500174"/>
            <a:ext cx="1028700" cy="95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308304" y="90050"/>
            <a:ext cx="183572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600" dirty="0" smtClean="0">
                <a:cs typeface="B Nazanin" panose="00000400000000000000" pitchFamily="2" charset="-78"/>
              </a:rPr>
              <a:t>موضوع ارائه: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Litracorn</a:t>
            </a:r>
            <a:endParaRPr lang="fa-IR" sz="1600" dirty="0">
              <a:cs typeface="B Nazanin" panose="00000400000000000000" pitchFamily="2" charset="-78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96146" y="1112958"/>
            <a:ext cx="7068290" cy="534037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sz="22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1</a:t>
            </a:r>
            <a:r>
              <a:rPr lang="fa-IR" sz="20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- مقدمه........................................................................................................................................... </a:t>
            </a:r>
            <a:r>
              <a:rPr lang="fa-IR" sz="20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(3)</a:t>
            </a:r>
            <a:r>
              <a:rPr lang="fa-IR" sz="2000" dirty="0" smtClean="0">
                <a:solidFill>
                  <a:srgbClr val="00B050"/>
                </a:solidFill>
                <a:cs typeface="B Nazanin" panose="00000400000000000000" pitchFamily="2" charset="-78"/>
              </a:rPr>
              <a:t/>
            </a:r>
            <a:br>
              <a:rPr lang="fa-IR" sz="2000" dirty="0" smtClean="0">
                <a:solidFill>
                  <a:srgbClr val="00B050"/>
                </a:solidFill>
                <a:cs typeface="B Nazanin" panose="00000400000000000000" pitchFamily="2" charset="-78"/>
              </a:rPr>
            </a:br>
            <a:r>
              <a:rPr lang="fa-IR" sz="20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2-تاریخچه.........................................................................................................................................</a:t>
            </a:r>
            <a:r>
              <a:rPr lang="fa-IR" sz="20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 (5)</a:t>
            </a:r>
            <a:r>
              <a:rPr lang="fa-IR" sz="20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 </a:t>
            </a:r>
            <a:br>
              <a:rPr lang="fa-IR" sz="2000" dirty="0" smtClean="0">
                <a:solidFill>
                  <a:srgbClr val="00B050"/>
                </a:solidFill>
                <a:cs typeface="B Nazanin" panose="00000400000000000000" pitchFamily="2" charset="-78"/>
              </a:rPr>
            </a:br>
            <a:r>
              <a:rPr lang="fa-IR" sz="20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3- </a:t>
            </a:r>
            <a:r>
              <a:rPr lang="fa-IR" sz="2000" dirty="0">
                <a:solidFill>
                  <a:srgbClr val="00B050"/>
                </a:solidFill>
                <a:cs typeface="B Nazanin" panose="00000400000000000000" pitchFamily="2" charset="-78"/>
              </a:rPr>
              <a:t>تعاریف </a:t>
            </a:r>
            <a:r>
              <a:rPr lang="fa-IR" sz="20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و خصوصیات.................................................................................................................</a:t>
            </a:r>
            <a:r>
              <a:rPr lang="fa-IR" sz="20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 (6)</a:t>
            </a:r>
          </a:p>
          <a:p>
            <a:pPr algn="r">
              <a:lnSpc>
                <a:spcPct val="150000"/>
              </a:lnSpc>
            </a:pPr>
            <a:r>
              <a:rPr lang="fa-IR" sz="20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4-</a:t>
            </a:r>
            <a:r>
              <a:rPr lang="fa-IR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مقایسه بتن شفاف با بتن </a:t>
            </a:r>
            <a:r>
              <a:rPr lang="fa-IR" sz="20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معمولی......................................................................................... </a:t>
            </a:r>
            <a:r>
              <a:rPr lang="fa-IR" sz="2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(8)</a:t>
            </a:r>
            <a:r>
              <a:rPr lang="fa-IR" sz="2000" dirty="0" smtClean="0">
                <a:solidFill>
                  <a:srgbClr val="00B050"/>
                </a:solidFill>
                <a:cs typeface="B Nazanin" panose="00000400000000000000" pitchFamily="2" charset="-78"/>
              </a:rPr>
              <a:t/>
            </a:r>
            <a:br>
              <a:rPr lang="fa-IR" sz="2000" dirty="0" smtClean="0">
                <a:solidFill>
                  <a:srgbClr val="00B050"/>
                </a:solidFill>
                <a:cs typeface="B Nazanin" panose="00000400000000000000" pitchFamily="2" charset="-78"/>
              </a:rPr>
            </a:br>
            <a:r>
              <a:rPr lang="fa-IR" sz="20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5- اجزای بتن.................................................................................................................................</a:t>
            </a:r>
            <a:r>
              <a:rPr lang="fa-IR" sz="20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 (10)</a:t>
            </a:r>
          </a:p>
          <a:p>
            <a:pPr algn="r">
              <a:lnSpc>
                <a:spcPct val="150000"/>
              </a:lnSpc>
            </a:pPr>
            <a:r>
              <a:rPr lang="fa-IR" sz="20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6-</a:t>
            </a:r>
            <a:r>
              <a:rPr lang="ar-SA" sz="2000" dirty="0">
                <a:solidFill>
                  <a:srgbClr val="00B050"/>
                </a:solidFill>
                <a:cs typeface="B Nazanin" panose="00000400000000000000" pitchFamily="2" charset="-78"/>
              </a:rPr>
              <a:t>انواع بتن </a:t>
            </a:r>
            <a:r>
              <a:rPr lang="ar-SA" sz="20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شفاف</a:t>
            </a:r>
            <a:r>
              <a:rPr lang="fa-IR" sz="2000" dirty="0">
                <a:solidFill>
                  <a:srgbClr val="00B050"/>
                </a:solidFill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......................................................................................................................... </a:t>
            </a:r>
            <a:r>
              <a:rPr lang="fa-IR" sz="20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(11)</a:t>
            </a:r>
            <a:endParaRPr lang="en-US" sz="2000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fa-IR" sz="20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7- طرح اختلاط ............................................................................................................................</a:t>
            </a:r>
            <a:r>
              <a:rPr lang="fa-IR" sz="20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 (15)</a:t>
            </a:r>
          </a:p>
          <a:p>
            <a:pPr algn="r">
              <a:lnSpc>
                <a:spcPct val="150000"/>
              </a:lnSpc>
            </a:pPr>
            <a:r>
              <a:rPr lang="fa-IR" sz="20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8- فیبر نوری ................................................................................................................................. </a:t>
            </a:r>
            <a:r>
              <a:rPr lang="fa-IR" sz="20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(17)</a:t>
            </a:r>
          </a:p>
          <a:p>
            <a:pPr algn="r">
              <a:lnSpc>
                <a:spcPct val="150000"/>
              </a:lnSpc>
            </a:pPr>
            <a:r>
              <a:rPr lang="fa-IR" sz="20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9- </a:t>
            </a:r>
            <a:r>
              <a:rPr lang="fa-IR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ساخت بتن </a:t>
            </a:r>
            <a:r>
              <a:rPr lang="fa-IR" sz="20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شفاف .................................................................................................................. </a:t>
            </a:r>
            <a:r>
              <a:rPr lang="fa-IR" sz="2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(25)</a:t>
            </a:r>
            <a:endParaRPr lang="fa-IR" sz="2000" dirty="0">
              <a:solidFill>
                <a:srgbClr val="FF000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fa-IR" sz="20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10- کاربردها</a:t>
            </a:r>
            <a:r>
              <a:rPr lang="fa-IR" sz="2000" dirty="0">
                <a:solidFill>
                  <a:srgbClr val="00B050"/>
                </a:solidFill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................................................................................................................................. </a:t>
            </a:r>
            <a:r>
              <a:rPr lang="fa-IR" sz="20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(41)</a:t>
            </a:r>
            <a:endParaRPr lang="fa-IR" sz="2000" dirty="0">
              <a:solidFill>
                <a:srgbClr val="00B050"/>
              </a:solidFill>
              <a:cs typeface="B Nazanin" panose="00000400000000000000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fa-IR" sz="20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11- مزایا</a:t>
            </a:r>
            <a:r>
              <a:rPr lang="fa-IR" sz="2000" dirty="0">
                <a:solidFill>
                  <a:srgbClr val="00B050"/>
                </a:solidFill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و معایب......................................................................................................................... </a:t>
            </a:r>
            <a:r>
              <a:rPr lang="fa-IR" sz="20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(54)</a:t>
            </a:r>
            <a:endParaRPr lang="fa-IR" sz="2000" dirty="0">
              <a:solidFill>
                <a:srgbClr val="00B050"/>
              </a:solidFill>
              <a:cs typeface="B Nazanin" panose="00000400000000000000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fa-IR" sz="20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12- </a:t>
            </a:r>
            <a:r>
              <a:rPr lang="fa-IR" sz="2000" dirty="0">
                <a:solidFill>
                  <a:srgbClr val="00B050"/>
                </a:solidFill>
                <a:cs typeface="B Nazanin" panose="00000400000000000000" pitchFamily="2" charset="-78"/>
              </a:rPr>
              <a:t>نتیجه </a:t>
            </a:r>
            <a:r>
              <a:rPr lang="fa-IR" sz="20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گیری........................................................................................................................... </a:t>
            </a:r>
            <a:r>
              <a:rPr lang="fa-IR" sz="20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(57)</a:t>
            </a:r>
            <a:endParaRPr lang="fa-IR" sz="2000" dirty="0">
              <a:solidFill>
                <a:srgbClr val="00B050"/>
              </a:solidFill>
              <a:cs typeface="B Nazanin" panose="00000400000000000000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fa-IR" sz="20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13- منابع</a:t>
            </a:r>
            <a:r>
              <a:rPr lang="fa-IR" sz="2000" dirty="0">
                <a:solidFill>
                  <a:srgbClr val="00B050"/>
                </a:solidFill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....................................................................................................................................... </a:t>
            </a:r>
            <a:r>
              <a:rPr lang="fa-IR" sz="20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(58)</a:t>
            </a:r>
            <a:endParaRPr lang="fa-IR" sz="2000" dirty="0">
              <a:solidFill>
                <a:srgbClr val="00B050"/>
              </a:solidFill>
              <a:cs typeface="B Nazanin" panose="00000400000000000000" pitchFamily="2" charset="-78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290532" y="512102"/>
            <a:ext cx="1279518" cy="48800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fa-IR" sz="22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فهرست</a:t>
            </a:r>
            <a:endParaRPr lang="fa-IR" sz="2200" b="1" dirty="0">
              <a:solidFill>
                <a:srgbClr val="00B050"/>
              </a:solidFill>
              <a:cs typeface="B Nazanin" panose="00000400000000000000" pitchFamily="2" charset="-78"/>
            </a:endParaRPr>
          </a:p>
        </p:txBody>
      </p:sp>
      <p:sp>
        <p:nvSpPr>
          <p:cNvPr id="41" name="Rounded Rectangle 40">
            <a:hlinkClick r:id="rId6" action="ppaction://hlinksldjump"/>
          </p:cNvPr>
          <p:cNvSpPr/>
          <p:nvPr/>
        </p:nvSpPr>
        <p:spPr>
          <a:xfrm>
            <a:off x="7696746" y="1848460"/>
            <a:ext cx="1447253" cy="50359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cs typeface="B Nazanin" panose="00000400000000000000" pitchFamily="2" charset="-78"/>
              </a:rPr>
              <a:t>مقدمه و تعاریف</a:t>
            </a:r>
          </a:p>
        </p:txBody>
      </p:sp>
      <p:sp>
        <p:nvSpPr>
          <p:cNvPr id="42" name="Rounded Rectangle 41">
            <a:hlinkClick r:id="rId7" action="ppaction://hlinksldjump"/>
          </p:cNvPr>
          <p:cNvSpPr/>
          <p:nvPr/>
        </p:nvSpPr>
        <p:spPr>
          <a:xfrm>
            <a:off x="7725352" y="2561639"/>
            <a:ext cx="1394372" cy="57423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اجزا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43" name="Rounded Rectangle 42">
            <a:hlinkClick r:id="rId8" action="ppaction://hlinksldjump"/>
          </p:cNvPr>
          <p:cNvSpPr/>
          <p:nvPr/>
        </p:nvSpPr>
        <p:spPr>
          <a:xfrm>
            <a:off x="7734205" y="3381377"/>
            <a:ext cx="1394372" cy="57423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طرح اختلاط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44" name="Rounded Rectangle 43">
            <a:hlinkClick r:id="rId9" action="ppaction://hlinksldjump"/>
          </p:cNvPr>
          <p:cNvSpPr/>
          <p:nvPr/>
        </p:nvSpPr>
        <p:spPr>
          <a:xfrm>
            <a:off x="7726412" y="4161084"/>
            <a:ext cx="1417588" cy="55662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کاربردها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45" name="Rounded Rectangle 44">
            <a:hlinkClick r:id="" action="ppaction://noaction"/>
          </p:cNvPr>
          <p:cNvSpPr/>
          <p:nvPr/>
        </p:nvSpPr>
        <p:spPr>
          <a:xfrm>
            <a:off x="7740201" y="4913261"/>
            <a:ext cx="1379523" cy="4286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مزایا و معایب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46" name="Rounded Rectangle 45">
            <a:hlinkClick r:id="" action="ppaction://noaction"/>
          </p:cNvPr>
          <p:cNvSpPr/>
          <p:nvPr/>
        </p:nvSpPr>
        <p:spPr>
          <a:xfrm>
            <a:off x="7712255" y="5547606"/>
            <a:ext cx="1407469" cy="4286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نتیجه گیری و منابع</a:t>
            </a:r>
            <a:endParaRPr lang="fa-IR" sz="1400" b="1"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me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905" y="1000108"/>
            <a:ext cx="333375" cy="333375"/>
          </a:xfrm>
          <a:prstGeom prst="rect">
            <a:avLst/>
          </a:prstGeom>
        </p:spPr>
      </p:pic>
      <p:pic>
        <p:nvPicPr>
          <p:cNvPr id="5" name="Picture 4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462" y="1000108"/>
            <a:ext cx="333375" cy="333375"/>
          </a:xfrm>
          <a:prstGeom prst="rect">
            <a:avLst/>
          </a:prstGeom>
        </p:spPr>
      </p:pic>
      <p:pic>
        <p:nvPicPr>
          <p:cNvPr id="6" name="Picture 5" descr="Line-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9586" y="1500174"/>
            <a:ext cx="1028700" cy="952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-158190" y="612519"/>
            <a:ext cx="7772400" cy="473134"/>
          </a:xfrm>
        </p:spPr>
        <p:txBody>
          <a:bodyPr>
            <a:no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sz="22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1. مقدمه: </a:t>
            </a:r>
            <a:endParaRPr lang="fa-IR" sz="2000" i="1" dirty="0">
              <a:solidFill>
                <a:schemeClr val="tx2"/>
              </a:solidFill>
            </a:endParaRPr>
          </a:p>
        </p:txBody>
      </p:sp>
      <p:sp>
        <p:nvSpPr>
          <p:cNvPr id="20" name="Title 2"/>
          <p:cNvSpPr txBox="1">
            <a:spLocks/>
          </p:cNvSpPr>
          <p:nvPr/>
        </p:nvSpPr>
        <p:spPr>
          <a:xfrm>
            <a:off x="126507" y="7488975"/>
            <a:ext cx="6143109" cy="290415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7000"/>
              </a:lnSpc>
              <a:spcAft>
                <a:spcPts val="800"/>
              </a:spcAft>
            </a:pPr>
            <a:endParaRPr lang="fa-IR" sz="2200" dirty="0"/>
          </a:p>
        </p:txBody>
      </p:sp>
      <p:sp>
        <p:nvSpPr>
          <p:cNvPr id="7" name="Rectangle 6"/>
          <p:cNvSpPr/>
          <p:nvPr/>
        </p:nvSpPr>
        <p:spPr>
          <a:xfrm>
            <a:off x="250216" y="1854937"/>
            <a:ext cx="7434698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"/>
            </a:pPr>
            <a:endParaRPr lang="fa-IR" sz="20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34" name="Rounded Rectangle 33">
            <a:hlinkClick r:id="rId6" action="ppaction://hlinksldjump"/>
          </p:cNvPr>
          <p:cNvSpPr/>
          <p:nvPr/>
        </p:nvSpPr>
        <p:spPr>
          <a:xfrm>
            <a:off x="7696746" y="1848460"/>
            <a:ext cx="1447253" cy="503591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solidFill>
                  <a:srgbClr val="FF0000"/>
                </a:solidFill>
                <a:cs typeface="B Nazanin" panose="00000400000000000000" pitchFamily="2" charset="-78"/>
              </a:rPr>
              <a:t>مقدمه و تعاریف</a:t>
            </a:r>
          </a:p>
        </p:txBody>
      </p:sp>
      <p:sp>
        <p:nvSpPr>
          <p:cNvPr id="35" name="Rounded Rectangle 34">
            <a:hlinkClick r:id="rId7" action="ppaction://hlinksldjump"/>
          </p:cNvPr>
          <p:cNvSpPr/>
          <p:nvPr/>
        </p:nvSpPr>
        <p:spPr>
          <a:xfrm>
            <a:off x="7725352" y="2561639"/>
            <a:ext cx="1394372" cy="57423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اجزا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36" name="Rounded Rectangle 35">
            <a:hlinkClick r:id="rId8" action="ppaction://hlinksldjump"/>
          </p:cNvPr>
          <p:cNvSpPr/>
          <p:nvPr/>
        </p:nvSpPr>
        <p:spPr>
          <a:xfrm>
            <a:off x="7734205" y="3381377"/>
            <a:ext cx="1394372" cy="57423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طرح اختلاط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37" name="Rounded Rectangle 36">
            <a:hlinkClick r:id="rId9" action="ppaction://hlinksldjump"/>
          </p:cNvPr>
          <p:cNvSpPr/>
          <p:nvPr/>
        </p:nvSpPr>
        <p:spPr>
          <a:xfrm>
            <a:off x="7726412" y="4161084"/>
            <a:ext cx="1417588" cy="55662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کاربردها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38" name="Rounded Rectangle 37">
            <a:hlinkClick r:id="" action="ppaction://noaction"/>
          </p:cNvPr>
          <p:cNvSpPr/>
          <p:nvPr/>
        </p:nvSpPr>
        <p:spPr>
          <a:xfrm>
            <a:off x="7740201" y="4913261"/>
            <a:ext cx="1379523" cy="4286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مزایا و معایب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39" name="Rounded Rectangle 38">
            <a:hlinkClick r:id="" action="ppaction://noaction"/>
          </p:cNvPr>
          <p:cNvSpPr/>
          <p:nvPr/>
        </p:nvSpPr>
        <p:spPr>
          <a:xfrm>
            <a:off x="7712255" y="5547606"/>
            <a:ext cx="1407469" cy="4286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نتیجه گیری و منابع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08304" y="90050"/>
            <a:ext cx="183572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600" dirty="0" smtClean="0">
                <a:cs typeface="B Nazanin" panose="00000400000000000000" pitchFamily="2" charset="-78"/>
              </a:rPr>
              <a:t>موضوع ارائه: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Litracorn</a:t>
            </a:r>
            <a:endParaRPr lang="fa-IR" sz="1600" dirty="0">
              <a:cs typeface="B Nazanin" panose="00000400000000000000" pitchFamily="2" charset="-78"/>
            </a:endParaRPr>
          </a:p>
        </p:txBody>
      </p:sp>
      <p:sp>
        <p:nvSpPr>
          <p:cNvPr id="17" name="Slide Number Placeholder 12"/>
          <p:cNvSpPr txBox="1">
            <a:spLocks/>
          </p:cNvSpPr>
          <p:nvPr/>
        </p:nvSpPr>
        <p:spPr>
          <a:xfrm>
            <a:off x="8256649" y="6237312"/>
            <a:ext cx="298376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fa-IR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000" dirty="0" smtClean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2" name="Rectangle 1"/>
          <p:cNvSpPr/>
          <p:nvPr/>
        </p:nvSpPr>
        <p:spPr>
          <a:xfrm>
            <a:off x="250216" y="1001798"/>
            <a:ext cx="7325143" cy="3285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20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بتن چیست؟</a:t>
            </a:r>
            <a:endParaRPr lang="fa-IR" sz="2000" dirty="0" smtClean="0">
              <a:solidFill>
                <a:srgbClr val="212529"/>
              </a:solidFill>
              <a:latin typeface="IRANSans"/>
              <a:cs typeface="B Nazanin" panose="00000400000000000000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sz="2000" dirty="0" smtClean="0">
                <a:solidFill>
                  <a:srgbClr val="212529"/>
                </a:solidFill>
                <a:latin typeface="IRANSans"/>
                <a:cs typeface="B Nazanin" panose="00000400000000000000" pitchFamily="2" charset="-78"/>
              </a:rPr>
              <a:t>«</a:t>
            </a:r>
            <a:r>
              <a:rPr lang="fa-IR" sz="2000" dirty="0">
                <a:solidFill>
                  <a:srgbClr val="FF0000"/>
                </a:solidFill>
                <a:latin typeface="IRANSans"/>
                <a:cs typeface="B Nazanin" panose="00000400000000000000" pitchFamily="2" charset="-78"/>
              </a:rPr>
              <a:t>بتن</a:t>
            </a:r>
            <a:r>
              <a:rPr lang="fa-IR" sz="2000" dirty="0" smtClean="0">
                <a:solidFill>
                  <a:srgbClr val="212529"/>
                </a:solidFill>
                <a:latin typeface="IRANSans"/>
                <a:cs typeface="B Nazanin" panose="00000400000000000000" pitchFamily="2" charset="-78"/>
              </a:rPr>
              <a:t>»</a:t>
            </a:r>
            <a:r>
              <a:rPr lang="en-US" sz="2000" dirty="0" smtClean="0">
                <a:solidFill>
                  <a:srgbClr val="212529"/>
                </a:solidFill>
                <a:latin typeface="IRANSans"/>
                <a:cs typeface="B Nazanin" panose="00000400000000000000" pitchFamily="2" charset="-78"/>
              </a:rPr>
              <a:t>، </a:t>
            </a:r>
            <a:r>
              <a:rPr lang="fa-IR" sz="2000" dirty="0">
                <a:solidFill>
                  <a:srgbClr val="212529"/>
                </a:solidFill>
                <a:latin typeface="IRANSans"/>
                <a:cs typeface="B Nazanin" panose="00000400000000000000" pitchFamily="2" charset="-78"/>
              </a:rPr>
              <a:t>ترکیبی از </a:t>
            </a:r>
            <a:r>
              <a:rPr lang="fa-IR" sz="2000" dirty="0">
                <a:solidFill>
                  <a:srgbClr val="FF0000"/>
                </a:solidFill>
                <a:latin typeface="IRANSans"/>
                <a:cs typeface="B Nazanin" panose="00000400000000000000" pitchFamily="2" charset="-78"/>
              </a:rPr>
              <a:t>شن</a:t>
            </a:r>
            <a:r>
              <a:rPr lang="fa-IR" sz="2000" dirty="0">
                <a:solidFill>
                  <a:srgbClr val="212529"/>
                </a:solidFill>
                <a:latin typeface="IRANSans"/>
                <a:cs typeface="B Nazanin" panose="00000400000000000000" pitchFamily="2" charset="-78"/>
              </a:rPr>
              <a:t>، </a:t>
            </a:r>
            <a:r>
              <a:rPr lang="fa-IR" sz="2000" dirty="0">
                <a:solidFill>
                  <a:srgbClr val="FF0000"/>
                </a:solidFill>
                <a:latin typeface="IRANSans"/>
                <a:cs typeface="B Nazanin" panose="00000400000000000000" pitchFamily="2" charset="-78"/>
              </a:rPr>
              <a:t>ماسه</a:t>
            </a:r>
            <a:r>
              <a:rPr lang="fa-IR" sz="2000" dirty="0">
                <a:solidFill>
                  <a:srgbClr val="212529"/>
                </a:solidFill>
                <a:latin typeface="IRANSans"/>
                <a:cs typeface="B Nazanin" panose="00000400000000000000" pitchFamily="2" charset="-78"/>
              </a:rPr>
              <a:t> یا </a:t>
            </a:r>
            <a:r>
              <a:rPr lang="fa-IR" sz="2000" dirty="0">
                <a:solidFill>
                  <a:srgbClr val="FF0000"/>
                </a:solidFill>
                <a:latin typeface="IRANSans"/>
                <a:cs typeface="B Nazanin" panose="00000400000000000000" pitchFamily="2" charset="-78"/>
              </a:rPr>
              <a:t>سنگ‌های خردشده </a:t>
            </a:r>
            <a:r>
              <a:rPr lang="fa-IR" sz="2000" dirty="0">
                <a:solidFill>
                  <a:srgbClr val="212529"/>
                </a:solidFill>
                <a:latin typeface="IRANSans"/>
                <a:cs typeface="B Nazanin" panose="00000400000000000000" pitchFamily="2" charset="-78"/>
              </a:rPr>
              <a:t>با دانه‌بندی‌های </a:t>
            </a:r>
            <a:r>
              <a:rPr lang="fa-IR" sz="2000" dirty="0" smtClean="0">
                <a:solidFill>
                  <a:srgbClr val="212529"/>
                </a:solidFill>
                <a:latin typeface="IRANSans"/>
                <a:cs typeface="B Nazanin" panose="00000400000000000000" pitchFamily="2" charset="-78"/>
              </a:rPr>
              <a:t>مختلف است </a:t>
            </a:r>
            <a:r>
              <a:rPr lang="fa-IR" sz="2000" dirty="0">
                <a:solidFill>
                  <a:srgbClr val="212529"/>
                </a:solidFill>
                <a:latin typeface="IRANSans"/>
                <a:cs typeface="B Nazanin" panose="00000400000000000000" pitchFamily="2" charset="-78"/>
              </a:rPr>
              <a:t>که توسط یک </a:t>
            </a:r>
            <a:r>
              <a:rPr lang="fa-IR" sz="2000" dirty="0">
                <a:solidFill>
                  <a:srgbClr val="FF0000"/>
                </a:solidFill>
                <a:latin typeface="IRANSans"/>
                <a:cs typeface="B Nazanin" panose="00000400000000000000" pitchFamily="2" charset="-78"/>
              </a:rPr>
              <a:t>خمیر </a:t>
            </a:r>
            <a:r>
              <a:rPr lang="fa-IR" sz="2000" dirty="0" smtClean="0">
                <a:solidFill>
                  <a:srgbClr val="FF0000"/>
                </a:solidFill>
                <a:latin typeface="IRANSans"/>
                <a:cs typeface="B Nazanin" panose="00000400000000000000" pitchFamily="2" charset="-78"/>
              </a:rPr>
              <a:t>سیمانی </a:t>
            </a:r>
            <a:r>
              <a:rPr lang="fa-IR" sz="2000" dirty="0" smtClean="0">
                <a:solidFill>
                  <a:srgbClr val="212529"/>
                </a:solidFill>
                <a:latin typeface="IRANSans"/>
                <a:cs typeface="B Nazanin" panose="00000400000000000000" pitchFamily="2" charset="-78"/>
              </a:rPr>
              <a:t>(مخلوط آب و سیمان) به‌یکدیگر </a:t>
            </a:r>
            <a:r>
              <a:rPr lang="fa-IR" sz="2000" dirty="0">
                <a:solidFill>
                  <a:srgbClr val="212529"/>
                </a:solidFill>
                <a:latin typeface="IRANSans"/>
                <a:cs typeface="B Nazanin" panose="00000400000000000000" pitchFamily="2" charset="-78"/>
              </a:rPr>
              <a:t>متصل شده‌اند. وظیفه خمیر سیمان، پر کردن </a:t>
            </a:r>
            <a:r>
              <a:rPr lang="fa-IR" sz="2000" dirty="0" smtClean="0">
                <a:solidFill>
                  <a:srgbClr val="212529"/>
                </a:solidFill>
                <a:latin typeface="IRANSans"/>
                <a:cs typeface="B Nazanin" panose="00000400000000000000" pitchFamily="2" charset="-78"/>
              </a:rPr>
              <a:t>فضاهای خالی، </a:t>
            </a:r>
            <a:r>
              <a:rPr lang="fa-IR" sz="2000" dirty="0">
                <a:solidFill>
                  <a:srgbClr val="212529"/>
                </a:solidFill>
                <a:latin typeface="IRANSans"/>
                <a:cs typeface="B Nazanin" panose="00000400000000000000" pitchFamily="2" charset="-78"/>
              </a:rPr>
              <a:t>پوشاندن سطح سنگدانه‌های ریز و درشت و پیوند بین تمام ذرات در حین فرآیند سخت شدن یا گیرش است. البته با توجه به خواص مورد نیاز، امکان استفاده از </a:t>
            </a:r>
            <a:r>
              <a:rPr lang="fa-IR" sz="2000" dirty="0">
                <a:solidFill>
                  <a:srgbClr val="FF0000"/>
                </a:solidFill>
                <a:latin typeface="IRANSans"/>
                <a:cs typeface="B Nazanin" panose="00000400000000000000" pitchFamily="2" charset="-78"/>
              </a:rPr>
              <a:t>افزودنی‌های</a:t>
            </a:r>
            <a:r>
              <a:rPr lang="fa-IR" sz="2000" dirty="0">
                <a:solidFill>
                  <a:srgbClr val="212529"/>
                </a:solidFill>
                <a:latin typeface="IRANSans"/>
                <a:cs typeface="B Nazanin" panose="00000400000000000000" pitchFamily="2" charset="-78"/>
              </a:rPr>
              <a:t> شیمیایی مانند کندگیر کننده، روان کننده و غیره یا افزودنی‌های معدنی</a:t>
            </a:r>
            <a:r>
              <a:rPr lang="fa-IR" sz="2000" dirty="0">
                <a:solidFill>
                  <a:srgbClr val="000000"/>
                </a:solidFill>
                <a:latin typeface="IRANSans"/>
                <a:cs typeface="B Nazanin" panose="00000400000000000000" pitchFamily="2" charset="-78"/>
              </a:rPr>
              <a:t> نیز وجود دارد.</a:t>
            </a:r>
            <a:r>
              <a:rPr lang="fa-IR" sz="2000" dirty="0">
                <a:solidFill>
                  <a:srgbClr val="212529"/>
                </a:solidFill>
                <a:latin typeface="IRANSans"/>
                <a:cs typeface="B Nazanin" panose="00000400000000000000" pitchFamily="2" charset="-78"/>
              </a:rPr>
              <a:t> 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953" y="4217266"/>
            <a:ext cx="3078166" cy="20200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5525" y="4480034"/>
            <a:ext cx="3512526" cy="17562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7558" y="6310673"/>
            <a:ext cx="2200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anose="00000400000000000000" pitchFamily="2" charset="-78"/>
              </a:rPr>
              <a:t>شکل1: اجزای بتن</a:t>
            </a:r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1985" y="6294437"/>
            <a:ext cx="1178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1400" dirty="0" smtClean="0">
                <a:cs typeface="B Nazanin" panose="00000400000000000000" pitchFamily="2" charset="-78"/>
              </a:rPr>
              <a:t>شکل2: بتن ریزی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6253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me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905" y="1000108"/>
            <a:ext cx="333375" cy="333375"/>
          </a:xfrm>
          <a:prstGeom prst="rect">
            <a:avLst/>
          </a:prstGeom>
        </p:spPr>
      </p:pic>
      <p:pic>
        <p:nvPicPr>
          <p:cNvPr id="5" name="Picture 4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462" y="1000108"/>
            <a:ext cx="333375" cy="333375"/>
          </a:xfrm>
          <a:prstGeom prst="rect">
            <a:avLst/>
          </a:prstGeom>
        </p:spPr>
      </p:pic>
      <p:pic>
        <p:nvPicPr>
          <p:cNvPr id="6" name="Picture 5" descr="Line-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9586" y="1500174"/>
            <a:ext cx="1028700" cy="9525"/>
          </a:xfrm>
          <a:prstGeom prst="rect">
            <a:avLst/>
          </a:prstGeom>
        </p:spPr>
      </p:pic>
      <p:sp>
        <p:nvSpPr>
          <p:cNvPr id="20" name="Title 2"/>
          <p:cNvSpPr txBox="1">
            <a:spLocks/>
          </p:cNvSpPr>
          <p:nvPr/>
        </p:nvSpPr>
        <p:spPr>
          <a:xfrm>
            <a:off x="218592" y="1821041"/>
            <a:ext cx="7395617" cy="391221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7000"/>
              </a:lnSpc>
              <a:spcAft>
                <a:spcPts val="800"/>
              </a:spcAft>
            </a:pPr>
            <a:endParaRPr lang="fa-IR" sz="2200" dirty="0"/>
          </a:p>
        </p:txBody>
      </p:sp>
      <p:sp>
        <p:nvSpPr>
          <p:cNvPr id="7" name="Rectangle 6"/>
          <p:cNvSpPr/>
          <p:nvPr/>
        </p:nvSpPr>
        <p:spPr>
          <a:xfrm>
            <a:off x="262047" y="1480903"/>
            <a:ext cx="743469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"/>
            </a:pP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 حال حاضر نوع جدیدی از بتن تحت عنوان </a:t>
            </a:r>
            <a:r>
              <a:rPr lang="fa-I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بتن شفاف</a:t>
            </a:r>
            <a:r>
              <a:rPr lang="fa-IR" sz="1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1</a:t>
            </a:r>
            <a:r>
              <a:rPr lang="fa-I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با استفاده از </a:t>
            </a:r>
            <a:r>
              <a:rPr lang="fa-I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تکنولوژی نانو 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طراحی و ساخته شده‌است،</a:t>
            </a:r>
            <a:endParaRPr lang="fa-IR" sz="2000" dirty="0" smtClean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lvl="0" indent="-342900" algn="just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"/>
            </a:pPr>
            <a:r>
              <a:rPr lang="fa-IR" sz="2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بتن </a:t>
            </a:r>
            <a:r>
              <a:rPr lang="fa-I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شفاف 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یکی از جدیدترین، کاربردی ترین و تحول آمیزترین عناصر در مصالح </a:t>
            </a:r>
            <a:r>
              <a:rPr lang="fa-I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ساختمانی</a:t>
            </a:r>
            <a:r>
              <a:rPr lang="fa-IR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سبز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محسوب </a:t>
            </a: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می‌شود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 </a:t>
            </a: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این 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بتن قابلیت </a:t>
            </a:r>
            <a:r>
              <a:rPr lang="fa-I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انتقال </a:t>
            </a:r>
            <a:r>
              <a:rPr lang="fa-IR" sz="2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نور </a:t>
            </a: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 </a:t>
            </a:r>
            <a:r>
              <a:rPr lang="fa-I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تغییر رنگ </a:t>
            </a: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را دارد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 </a:t>
            </a: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با 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تعبیه </a:t>
            </a:r>
            <a:r>
              <a:rPr lang="fa-I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فیبر </a:t>
            </a:r>
            <a:r>
              <a:rPr lang="fa-IR" sz="2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نوری </a:t>
            </a: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 بتن سنتی (معمولی)، 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بتن شفاف به وجود آمده است.</a:t>
            </a:r>
            <a:endParaRPr lang="fa-IR" sz="2000" dirty="0" smtClean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lvl="0" indent="-342900" algn="just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"/>
            </a:pP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استفاده 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از بتن شفاف </a:t>
            </a: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 طرح‌های 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معماری باعث </a:t>
            </a: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می‌شود 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که نور و رنگ به فضاهای معماری وارد </a:t>
            </a: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شود 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 </a:t>
            </a: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علاوه 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بر </a:t>
            </a:r>
            <a:r>
              <a:rPr lang="fa-IR" sz="2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صرفه‌جویی</a:t>
            </a: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 مصرف انرژی، فضایی دلنشین و مفرح را وارد بستر معماری کند. </a:t>
            </a:r>
            <a:r>
              <a:rPr lang="fa-IR" sz="2000" dirty="0"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هدف </a:t>
            </a:r>
            <a:r>
              <a:rPr lang="fa-IR" sz="2000" dirty="0" smtClean="0"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اصلی، استفاده </a:t>
            </a:r>
            <a:r>
              <a:rPr lang="fa-IR" sz="2000" dirty="0"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از نور خورشید </a:t>
            </a:r>
            <a:r>
              <a:rPr lang="fa-IR" sz="2000" dirty="0" smtClean="0"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 بهینه‌سازی </a:t>
            </a:r>
            <a:r>
              <a:rPr lang="fa-IR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است</a:t>
            </a: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 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همچنین </a:t>
            </a: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این بتن مفهوم </a:t>
            </a:r>
            <a:r>
              <a:rPr lang="fa-I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زیباشناختی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را </a:t>
            </a: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وارد 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معماری ساختمان </a:t>
            </a: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می‌کند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</a:p>
        </p:txBody>
      </p:sp>
      <p:sp>
        <p:nvSpPr>
          <p:cNvPr id="34" name="Rounded Rectangle 33">
            <a:hlinkClick r:id="rId6" action="ppaction://hlinksldjump"/>
          </p:cNvPr>
          <p:cNvSpPr/>
          <p:nvPr/>
        </p:nvSpPr>
        <p:spPr>
          <a:xfrm>
            <a:off x="7696746" y="1848460"/>
            <a:ext cx="1447253" cy="503591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solidFill>
                  <a:srgbClr val="FF0000"/>
                </a:solidFill>
                <a:cs typeface="B Nazanin" panose="00000400000000000000" pitchFamily="2" charset="-78"/>
              </a:rPr>
              <a:t>مقدمه و تعاریف</a:t>
            </a:r>
          </a:p>
        </p:txBody>
      </p:sp>
      <p:sp>
        <p:nvSpPr>
          <p:cNvPr id="35" name="Rounded Rectangle 34">
            <a:hlinkClick r:id="rId7" action="ppaction://hlinksldjump"/>
          </p:cNvPr>
          <p:cNvSpPr/>
          <p:nvPr/>
        </p:nvSpPr>
        <p:spPr>
          <a:xfrm>
            <a:off x="7725352" y="2561639"/>
            <a:ext cx="1394372" cy="57423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اجزا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36" name="Rounded Rectangle 35">
            <a:hlinkClick r:id="rId8" action="ppaction://hlinksldjump"/>
          </p:cNvPr>
          <p:cNvSpPr/>
          <p:nvPr/>
        </p:nvSpPr>
        <p:spPr>
          <a:xfrm>
            <a:off x="7734205" y="3381377"/>
            <a:ext cx="1394372" cy="57423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طرح اختلاط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37" name="Rounded Rectangle 36">
            <a:hlinkClick r:id="rId9" action="ppaction://hlinksldjump"/>
          </p:cNvPr>
          <p:cNvSpPr/>
          <p:nvPr/>
        </p:nvSpPr>
        <p:spPr>
          <a:xfrm>
            <a:off x="7726412" y="4161084"/>
            <a:ext cx="1417588" cy="55662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کاربردها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38" name="Rounded Rectangle 37">
            <a:hlinkClick r:id="" action="ppaction://noaction"/>
          </p:cNvPr>
          <p:cNvSpPr/>
          <p:nvPr/>
        </p:nvSpPr>
        <p:spPr>
          <a:xfrm>
            <a:off x="7740201" y="4913261"/>
            <a:ext cx="1379523" cy="4286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مزایا و معایب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39" name="Rounded Rectangle 38">
            <a:hlinkClick r:id="" action="ppaction://noaction"/>
          </p:cNvPr>
          <p:cNvSpPr/>
          <p:nvPr/>
        </p:nvSpPr>
        <p:spPr>
          <a:xfrm>
            <a:off x="7712255" y="5547606"/>
            <a:ext cx="1407469" cy="4286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نتیجه گیری و منابع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08304" y="90050"/>
            <a:ext cx="183572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600" dirty="0" smtClean="0">
                <a:cs typeface="B Nazanin" panose="00000400000000000000" pitchFamily="2" charset="-78"/>
              </a:rPr>
              <a:t>موضوع ارائه: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Litracorn</a:t>
            </a:r>
            <a:endParaRPr lang="fa-IR" sz="1600" dirty="0">
              <a:cs typeface="B Nazanin" panose="00000400000000000000" pitchFamily="2" charset="-78"/>
            </a:endParaRPr>
          </a:p>
        </p:txBody>
      </p:sp>
      <p:sp>
        <p:nvSpPr>
          <p:cNvPr id="17" name="Slide Number Placeholder 12"/>
          <p:cNvSpPr txBox="1">
            <a:spLocks/>
          </p:cNvSpPr>
          <p:nvPr/>
        </p:nvSpPr>
        <p:spPr>
          <a:xfrm>
            <a:off x="8256649" y="6237312"/>
            <a:ext cx="298376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fa-IR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000" dirty="0" smtClean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16" name="Title 2"/>
          <p:cNvSpPr>
            <a:spLocks noGrp="1"/>
          </p:cNvSpPr>
          <p:nvPr>
            <p:ph type="ctrTitle"/>
          </p:nvPr>
        </p:nvSpPr>
        <p:spPr>
          <a:xfrm>
            <a:off x="-166792" y="635775"/>
            <a:ext cx="7772400" cy="728665"/>
          </a:xfrm>
        </p:spPr>
        <p:txBody>
          <a:bodyPr>
            <a:no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sz="22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1. مقدمه</a:t>
            </a:r>
            <a:endParaRPr lang="fa-IR" sz="2200" i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2047" y="6237312"/>
            <a:ext cx="2077705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rtl="0">
              <a:lnSpc>
                <a:spcPct val="150000"/>
              </a:lnSpc>
              <a:buClr>
                <a:srgbClr val="00B0F0"/>
              </a:buClr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Litracorn</a:t>
            </a:r>
            <a:endParaRPr lang="fa-IR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24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me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905" y="1000108"/>
            <a:ext cx="333375" cy="333375"/>
          </a:xfrm>
          <a:prstGeom prst="rect">
            <a:avLst/>
          </a:prstGeom>
        </p:spPr>
      </p:pic>
      <p:pic>
        <p:nvPicPr>
          <p:cNvPr id="5" name="Picture 4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462" y="1000108"/>
            <a:ext cx="333375" cy="333375"/>
          </a:xfrm>
          <a:prstGeom prst="rect">
            <a:avLst/>
          </a:prstGeom>
        </p:spPr>
      </p:pic>
      <p:pic>
        <p:nvPicPr>
          <p:cNvPr id="6" name="Picture 5" descr="Line-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9586" y="1500174"/>
            <a:ext cx="1028700" cy="952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-99597" y="574699"/>
            <a:ext cx="7772400" cy="592096"/>
          </a:xfrm>
        </p:spPr>
        <p:txBody>
          <a:bodyPr>
            <a:no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sz="22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2. تاریخچه: </a:t>
            </a:r>
            <a:endParaRPr lang="fa-IR" sz="2200" dirty="0">
              <a:solidFill>
                <a:srgbClr val="00B050"/>
              </a:solidFill>
            </a:endParaRPr>
          </a:p>
        </p:txBody>
      </p:sp>
      <p:sp>
        <p:nvSpPr>
          <p:cNvPr id="35" name="Rounded Rectangle 34">
            <a:hlinkClick r:id="rId6" action="ppaction://hlinksldjump"/>
          </p:cNvPr>
          <p:cNvSpPr/>
          <p:nvPr/>
        </p:nvSpPr>
        <p:spPr>
          <a:xfrm>
            <a:off x="7696746" y="1848460"/>
            <a:ext cx="1447253" cy="503591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solidFill>
                  <a:srgbClr val="FF0000"/>
                </a:solidFill>
                <a:cs typeface="B Nazanin" panose="00000400000000000000" pitchFamily="2" charset="-78"/>
              </a:rPr>
              <a:t>مقدمه و تعاریف</a:t>
            </a:r>
          </a:p>
        </p:txBody>
      </p:sp>
      <p:sp>
        <p:nvSpPr>
          <p:cNvPr id="36" name="Rounded Rectangle 35">
            <a:hlinkClick r:id="rId7" action="ppaction://hlinksldjump"/>
          </p:cNvPr>
          <p:cNvSpPr/>
          <p:nvPr/>
        </p:nvSpPr>
        <p:spPr>
          <a:xfrm>
            <a:off x="7725352" y="2561639"/>
            <a:ext cx="1394372" cy="57423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اجزا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37" name="Rounded Rectangle 36">
            <a:hlinkClick r:id="rId8" action="ppaction://hlinksldjump"/>
          </p:cNvPr>
          <p:cNvSpPr/>
          <p:nvPr/>
        </p:nvSpPr>
        <p:spPr>
          <a:xfrm>
            <a:off x="7734205" y="3381377"/>
            <a:ext cx="1394372" cy="57423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طرح اختلاط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38" name="Rounded Rectangle 37">
            <a:hlinkClick r:id="rId9" action="ppaction://hlinksldjump"/>
          </p:cNvPr>
          <p:cNvSpPr/>
          <p:nvPr/>
        </p:nvSpPr>
        <p:spPr>
          <a:xfrm>
            <a:off x="7726412" y="4161084"/>
            <a:ext cx="1417588" cy="55662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کاربردها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39" name="Rounded Rectangle 38">
            <a:hlinkClick r:id="" action="ppaction://noaction"/>
          </p:cNvPr>
          <p:cNvSpPr/>
          <p:nvPr/>
        </p:nvSpPr>
        <p:spPr>
          <a:xfrm>
            <a:off x="7740201" y="4913261"/>
            <a:ext cx="1379523" cy="4286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مزایا و معایب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40" name="Rounded Rectangle 39">
            <a:hlinkClick r:id="" action="ppaction://noaction"/>
          </p:cNvPr>
          <p:cNvSpPr/>
          <p:nvPr/>
        </p:nvSpPr>
        <p:spPr>
          <a:xfrm>
            <a:off x="7712255" y="5547606"/>
            <a:ext cx="1407469" cy="4286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نتیجه گیری و منابع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702" y="1160139"/>
            <a:ext cx="7374129" cy="491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در سال ٢٠٠١ مفهوم بتن شفاف برای اولین بار توسط معمار مجارستانی آرون </a:t>
            </a:r>
            <a:r>
              <a:rPr lang="fa-I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لوسنزی</a:t>
            </a:r>
            <a:r>
              <a:rPr lang="fa-IR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1</a:t>
            </a:r>
            <a:r>
              <a:rPr lang="fa-I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معرفی گردید </a:t>
            </a: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و اولین بلوک بتن شفاف با موفقیت با مخلوط کردن فیبر شیشه ای در سال ٢٠٠٣ ساخته شد و به نام </a:t>
            </a:r>
            <a:r>
              <a:rPr lang="fa-I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تجاری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Litracorn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 </a:t>
            </a:r>
            <a:r>
              <a:rPr lang="fa-I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معروف </a:t>
            </a: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گردید.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ar-S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واژه </a:t>
            </a:r>
            <a:r>
              <a:rPr lang="ar-SA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لایتراکن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مخفف سه کلمه </a:t>
            </a:r>
            <a:r>
              <a:rPr lang="ar-S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انگلیسی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(light-transmitting concrete)</a:t>
            </a:r>
            <a:r>
              <a:rPr lang="ar-S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است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r>
              <a:rPr lang="fa-I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این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ایده زمانی که آرون </a:t>
            </a:r>
            <a:r>
              <a:rPr lang="ar-S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در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کالج سلطنتی </a:t>
            </a:r>
            <a:r>
              <a:rPr lang="ar-S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هنرهای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زیبای استکهلم مشغول به تحصیل بود به ذهنش خطور نمود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r>
              <a:rPr lang="fa-I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پس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از موفقیت </a:t>
            </a:r>
            <a:r>
              <a:rPr lang="ar-S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اولیه</a:t>
            </a:r>
            <a:r>
              <a:rPr lang="fa-I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‌</a:t>
            </a:r>
            <a:r>
              <a:rPr lang="ar-S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ی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این </a:t>
            </a:r>
            <a:r>
              <a:rPr lang="ar-S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طرح،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تولید و فروش آن تحت نام لایتراکن در سال </a:t>
            </a:r>
            <a:r>
              <a:rPr lang="fa-IR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۲۰۰۴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کلید خورد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r>
              <a:rPr lang="fa-I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امروزه </a:t>
            </a:r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شرکت بازاریابی بتن شفاف در کشور آلمان و با نام لایتراکن می‌باشد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r>
              <a:rPr lang="fa-I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endParaRPr lang="en-US" sz="2000" dirty="0" smtClean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ar-S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این محصول به دلیل کیفیت بالای طراحی برنده جایزه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“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Red Dot 2005 Design Award”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  </a:t>
            </a:r>
            <a:r>
              <a:rPr lang="fa-I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شد.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3528" y="6409382"/>
            <a:ext cx="2895600" cy="365125"/>
          </a:xfrm>
        </p:spPr>
        <p:txBody>
          <a:bodyPr/>
          <a:lstStyle/>
          <a:p>
            <a:pPr algn="l"/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. Aron </a:t>
            </a:r>
            <a:r>
              <a:rPr lang="en-US" sz="14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Losonzi</a:t>
            </a:r>
            <a:r>
              <a:rPr lang="fa-IR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1</a:t>
            </a:r>
            <a:endParaRPr lang="fa-IR" sz="1000" dirty="0"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08304" y="90050"/>
            <a:ext cx="183572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600" dirty="0" smtClean="0">
                <a:cs typeface="B Nazanin" panose="00000400000000000000" pitchFamily="2" charset="-78"/>
              </a:rPr>
              <a:t>موضوع ارائه: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Litracorn</a:t>
            </a:r>
            <a:endParaRPr lang="fa-IR" sz="1600" dirty="0">
              <a:cs typeface="B Nazanin" panose="00000400000000000000" pitchFamily="2" charset="-78"/>
            </a:endParaRPr>
          </a:p>
        </p:txBody>
      </p:sp>
      <p:sp>
        <p:nvSpPr>
          <p:cNvPr id="17" name="Slide Number Placeholder 12"/>
          <p:cNvSpPr txBox="1">
            <a:spLocks/>
          </p:cNvSpPr>
          <p:nvPr/>
        </p:nvSpPr>
        <p:spPr>
          <a:xfrm>
            <a:off x="8256649" y="6237312"/>
            <a:ext cx="298376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fa-IR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000" dirty="0" smtClean="0">
                <a:solidFill>
                  <a:srgbClr val="FFFF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0387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me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905" y="1000108"/>
            <a:ext cx="333375" cy="333375"/>
          </a:xfrm>
          <a:prstGeom prst="rect">
            <a:avLst/>
          </a:prstGeom>
        </p:spPr>
      </p:pic>
      <p:pic>
        <p:nvPicPr>
          <p:cNvPr id="5" name="Picture 4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462" y="1000108"/>
            <a:ext cx="333375" cy="333375"/>
          </a:xfrm>
          <a:prstGeom prst="rect">
            <a:avLst/>
          </a:prstGeom>
        </p:spPr>
      </p:pic>
      <p:pic>
        <p:nvPicPr>
          <p:cNvPr id="6" name="Picture 5" descr="Line-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9586" y="1500174"/>
            <a:ext cx="1028700" cy="952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-180528" y="600494"/>
            <a:ext cx="7772400" cy="592096"/>
          </a:xfrm>
        </p:spPr>
        <p:txBody>
          <a:bodyPr>
            <a:no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sz="22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3. تعریف: </a:t>
            </a:r>
            <a:endParaRPr lang="fa-IR" sz="2200" dirty="0">
              <a:solidFill>
                <a:srgbClr val="00B050"/>
              </a:solidFill>
            </a:endParaRPr>
          </a:p>
        </p:txBody>
      </p:sp>
      <p:sp>
        <p:nvSpPr>
          <p:cNvPr id="35" name="Rounded Rectangle 34">
            <a:hlinkClick r:id="rId6" action="ppaction://hlinksldjump"/>
          </p:cNvPr>
          <p:cNvSpPr/>
          <p:nvPr/>
        </p:nvSpPr>
        <p:spPr>
          <a:xfrm>
            <a:off x="7696746" y="1848460"/>
            <a:ext cx="1447253" cy="503591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solidFill>
                  <a:srgbClr val="FF0000"/>
                </a:solidFill>
                <a:cs typeface="B Nazanin" panose="00000400000000000000" pitchFamily="2" charset="-78"/>
              </a:rPr>
              <a:t>مقدمه و تعاریف</a:t>
            </a:r>
          </a:p>
        </p:txBody>
      </p:sp>
      <p:sp>
        <p:nvSpPr>
          <p:cNvPr id="36" name="Rounded Rectangle 35">
            <a:hlinkClick r:id="rId7" action="ppaction://hlinksldjump"/>
          </p:cNvPr>
          <p:cNvSpPr/>
          <p:nvPr/>
        </p:nvSpPr>
        <p:spPr>
          <a:xfrm>
            <a:off x="7725352" y="2561639"/>
            <a:ext cx="1394372" cy="57423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اجزا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37" name="Rounded Rectangle 36">
            <a:hlinkClick r:id="rId8" action="ppaction://hlinksldjump"/>
          </p:cNvPr>
          <p:cNvSpPr/>
          <p:nvPr/>
        </p:nvSpPr>
        <p:spPr>
          <a:xfrm>
            <a:off x="7734205" y="3381377"/>
            <a:ext cx="1394372" cy="57423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طرح اختلاط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38" name="Rounded Rectangle 37">
            <a:hlinkClick r:id="rId9" action="ppaction://hlinksldjump"/>
          </p:cNvPr>
          <p:cNvSpPr/>
          <p:nvPr/>
        </p:nvSpPr>
        <p:spPr>
          <a:xfrm>
            <a:off x="7726412" y="4161084"/>
            <a:ext cx="1417588" cy="55662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کاربردها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39" name="Rounded Rectangle 38">
            <a:hlinkClick r:id="" action="ppaction://noaction"/>
          </p:cNvPr>
          <p:cNvSpPr/>
          <p:nvPr/>
        </p:nvSpPr>
        <p:spPr>
          <a:xfrm>
            <a:off x="7740201" y="4913261"/>
            <a:ext cx="1379523" cy="4286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مزایا و معایب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40" name="Rounded Rectangle 39">
            <a:hlinkClick r:id="" action="ppaction://noaction"/>
          </p:cNvPr>
          <p:cNvSpPr/>
          <p:nvPr/>
        </p:nvSpPr>
        <p:spPr>
          <a:xfrm>
            <a:off x="7712255" y="5547606"/>
            <a:ext cx="1407469" cy="4286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نتیجه گیری و منابع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23528" y="1134020"/>
            <a:ext cx="7254150" cy="524730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بتن شفاف بتنی است که با دارا بودن </a:t>
            </a:r>
            <a:r>
              <a:rPr lang="fa-IR" sz="20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فیبرهای نوری 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قادر به انتقال نور از سمتی به سمت دیگر است. فیبرهای نوری معمولا از جنس </a:t>
            </a:r>
            <a:r>
              <a:rPr lang="fa-IR" sz="20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پلاستیک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یا </a:t>
            </a:r>
            <a:r>
              <a:rPr lang="fa-IR" sz="20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شیشه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ساخته می‌شوند. این فیبرها رشته‌های قابل انعطافی به ضخامت قطر موی انسان هستند. ازنظر تئوری فیبرهای به کار رفته در لیتراکن قادر به انتقال نور در بتنی به ضخامت </a:t>
            </a:r>
            <a:r>
              <a:rPr lang="fa-IR" sz="20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۲۰ متر 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می باشد. همچنین استفاده از فیبر نوری در </a:t>
            </a:r>
            <a:r>
              <a:rPr lang="fa-IR" sz="20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اجزای باربر 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سازه‌ای بدون تاثیر منفی در مقاومت بالای فشاری و کششی آن می‌تواند اثری خوب با ایجاد فضاهایی روشن و جذاب داشته باشد.</a:t>
            </a:r>
          </a:p>
          <a:p>
            <a:pPr marL="342900" indent="-342900" algn="just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fa-IR" sz="20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342900" indent="-342900" algn="just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لیتراکن محصول منحصر به فردی است که امروزه به عنوان یک متریال ساختمانی جدید و پیشرفته با قابلیت‌های بالا مطرح شده‌است. این محصول از ترکیب </a:t>
            </a:r>
            <a:r>
              <a:rPr lang="fa-IR" sz="20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%۹۶ بتن معمولی 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و </a:t>
            </a:r>
            <a:r>
              <a:rPr lang="fa-IR" sz="20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%۴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فیبر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تولید شده‌است.</a:t>
            </a:r>
            <a:endParaRPr lang="en-US" sz="20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08304" y="90050"/>
            <a:ext cx="183572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600" dirty="0" smtClean="0">
                <a:cs typeface="B Nazanin" panose="00000400000000000000" pitchFamily="2" charset="-78"/>
              </a:rPr>
              <a:t>موضوع ارائه: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Litracorn</a:t>
            </a:r>
            <a:endParaRPr lang="fa-IR" sz="1600" dirty="0">
              <a:cs typeface="B Nazanin" panose="00000400000000000000" pitchFamily="2" charset="-78"/>
            </a:endParaRPr>
          </a:p>
        </p:txBody>
      </p:sp>
      <p:sp>
        <p:nvSpPr>
          <p:cNvPr id="16" name="Slide Number Placeholder 12"/>
          <p:cNvSpPr txBox="1">
            <a:spLocks/>
          </p:cNvSpPr>
          <p:nvPr/>
        </p:nvSpPr>
        <p:spPr>
          <a:xfrm>
            <a:off x="8256649" y="6237312"/>
            <a:ext cx="298376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fa-IR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000" dirty="0" smtClean="0">
                <a:solidFill>
                  <a:srgbClr val="FFFF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9427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me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905" y="1000108"/>
            <a:ext cx="333375" cy="333375"/>
          </a:xfrm>
          <a:prstGeom prst="rect">
            <a:avLst/>
          </a:prstGeom>
        </p:spPr>
      </p:pic>
      <p:pic>
        <p:nvPicPr>
          <p:cNvPr id="5" name="Picture 4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462" y="1000108"/>
            <a:ext cx="333375" cy="333375"/>
          </a:xfrm>
          <a:prstGeom prst="rect">
            <a:avLst/>
          </a:prstGeom>
        </p:spPr>
      </p:pic>
      <p:pic>
        <p:nvPicPr>
          <p:cNvPr id="6" name="Picture 5" descr="Line-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9586" y="1500174"/>
            <a:ext cx="1028700" cy="952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-158190" y="615005"/>
            <a:ext cx="7772400" cy="592096"/>
          </a:xfrm>
        </p:spPr>
        <p:txBody>
          <a:bodyPr>
            <a:no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sz="22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3. مشخصات تکنیکی بلوک </a:t>
            </a:r>
            <a:r>
              <a:rPr lang="fa-IR" sz="2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بتن </a:t>
            </a:r>
            <a:r>
              <a:rPr lang="fa-IR" sz="22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شفاف</a:t>
            </a:r>
            <a:endParaRPr lang="fa-IR" sz="22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0" name="Title 2"/>
          <p:cNvSpPr txBox="1">
            <a:spLocks/>
          </p:cNvSpPr>
          <p:nvPr/>
        </p:nvSpPr>
        <p:spPr>
          <a:xfrm>
            <a:off x="-158190" y="1333483"/>
            <a:ext cx="7772400" cy="391221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7000"/>
              </a:lnSpc>
              <a:spcAft>
                <a:spcPts val="800"/>
              </a:spcAft>
            </a:pPr>
            <a:endParaRPr lang="fa-IR" sz="2200" dirty="0"/>
          </a:p>
        </p:txBody>
      </p:sp>
      <p:sp>
        <p:nvSpPr>
          <p:cNvPr id="7" name="Rectangle 6"/>
          <p:cNvSpPr/>
          <p:nvPr/>
        </p:nvSpPr>
        <p:spPr>
          <a:xfrm>
            <a:off x="0" y="1249228"/>
            <a:ext cx="750670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"/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مشخصات کلی این بتن‌ به </a:t>
            </a: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شرح زیر می‌باشد:</a:t>
            </a:r>
          </a:p>
          <a:p>
            <a:pPr marL="342900" lvl="0" indent="-34290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"/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میزان فیبر حداکثر </a:t>
            </a:r>
            <a:r>
              <a:rPr lang="fa-I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۵</a:t>
            </a:r>
            <a:r>
              <a:rPr lang="fa-IR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درصد</a:t>
            </a:r>
            <a:r>
              <a:rPr lang="fa-IR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کل بلوک</a:t>
            </a:r>
          </a:p>
          <a:p>
            <a:pPr marL="342900" lvl="0" indent="-34290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"/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عبور </a:t>
            </a:r>
            <a:r>
              <a:rPr lang="fa-I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۳</a:t>
            </a:r>
            <a:r>
              <a:rPr lang="fa-IR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درصد</a:t>
            </a:r>
            <a:r>
              <a:rPr lang="fa-IR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نور تابیده از هر </a:t>
            </a:r>
            <a:r>
              <a:rPr lang="fa-I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۴</a:t>
            </a:r>
            <a:r>
              <a:rPr lang="fa-IR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درصد</a:t>
            </a:r>
            <a:r>
              <a:rPr lang="fa-IR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کل فیبر موجود</a:t>
            </a:r>
          </a:p>
          <a:p>
            <a:pPr marL="342900" lvl="0" indent="-34290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"/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چگالی ۲۴۰۰–۲۱۰۰ کیلوگرم بر سانتیمتر مکعب</a:t>
            </a:r>
          </a:p>
          <a:p>
            <a:pPr marL="342900" lvl="0" indent="-34290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"/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مقاومت فشاری 49 تا 56 مگاپاسکال</a:t>
            </a:r>
          </a:p>
          <a:p>
            <a:pPr marL="342900" lvl="0" indent="-34290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"/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مقاومت خمشی معادل ۷/۷ </a:t>
            </a: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مگاپاسکال</a:t>
            </a:r>
          </a:p>
          <a:p>
            <a:pPr marL="342900" lvl="0" indent="-34290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"/>
            </a:pPr>
            <a:r>
              <a:rPr lang="fa-IR" sz="2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اندازه بلوک: </a:t>
            </a:r>
          </a:p>
          <a:p>
            <a:pPr marL="342900" lvl="0" indent="-34290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ضخامت: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mm</a:t>
            </a: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۵۰۰-۲۵ </a:t>
            </a:r>
            <a:endParaRPr lang="fa-IR" sz="20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lvl="0" indent="-34290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عرض حداکثر: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mm</a:t>
            </a: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۶۰۰ </a:t>
            </a:r>
            <a:endParaRPr lang="fa-IR" sz="20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lvl="0" indent="-34290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ارتفاع حداکثر: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mm</a:t>
            </a: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۳۰۰</a:t>
            </a:r>
            <a:endParaRPr lang="fa-IR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lvl="0" indent="-34290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رنگ: خاستری- سفید- سیاه</a:t>
            </a:r>
            <a:endParaRPr lang="fa-IR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8" name="Rounded Rectangle 27">
            <a:hlinkClick r:id="rId6" action="ppaction://hlinksldjump"/>
          </p:cNvPr>
          <p:cNvSpPr/>
          <p:nvPr/>
        </p:nvSpPr>
        <p:spPr>
          <a:xfrm>
            <a:off x="7696746" y="1848460"/>
            <a:ext cx="1447253" cy="503591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solidFill>
                  <a:srgbClr val="FF0000"/>
                </a:solidFill>
                <a:cs typeface="B Nazanin" panose="00000400000000000000" pitchFamily="2" charset="-78"/>
              </a:rPr>
              <a:t>مقدمه و تعاریف</a:t>
            </a:r>
          </a:p>
        </p:txBody>
      </p:sp>
      <p:sp>
        <p:nvSpPr>
          <p:cNvPr id="29" name="Rounded Rectangle 28">
            <a:hlinkClick r:id="rId7" action="ppaction://hlinksldjump"/>
          </p:cNvPr>
          <p:cNvSpPr/>
          <p:nvPr/>
        </p:nvSpPr>
        <p:spPr>
          <a:xfrm>
            <a:off x="7725352" y="2561639"/>
            <a:ext cx="1394372" cy="57423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اجزا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30" name="Rounded Rectangle 29">
            <a:hlinkClick r:id="rId8" action="ppaction://hlinksldjump"/>
          </p:cNvPr>
          <p:cNvSpPr/>
          <p:nvPr/>
        </p:nvSpPr>
        <p:spPr>
          <a:xfrm>
            <a:off x="7734205" y="3381377"/>
            <a:ext cx="1394372" cy="57423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طرح اختلاط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31" name="Rounded Rectangle 30">
            <a:hlinkClick r:id="rId9" action="ppaction://hlinksldjump"/>
          </p:cNvPr>
          <p:cNvSpPr/>
          <p:nvPr/>
        </p:nvSpPr>
        <p:spPr>
          <a:xfrm>
            <a:off x="7726412" y="4161084"/>
            <a:ext cx="1417588" cy="55662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کاربردها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32" name="Rounded Rectangle 31">
            <a:hlinkClick r:id="" action="ppaction://noaction"/>
          </p:cNvPr>
          <p:cNvSpPr/>
          <p:nvPr/>
        </p:nvSpPr>
        <p:spPr>
          <a:xfrm>
            <a:off x="7740201" y="4913261"/>
            <a:ext cx="1379523" cy="4286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مزایا و معایب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33" name="Rounded Rectangle 32">
            <a:hlinkClick r:id="" action="ppaction://noaction"/>
          </p:cNvPr>
          <p:cNvSpPr/>
          <p:nvPr/>
        </p:nvSpPr>
        <p:spPr>
          <a:xfrm>
            <a:off x="7712255" y="5547606"/>
            <a:ext cx="1407469" cy="4286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نتیجه گیری و منابع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08304" y="90050"/>
            <a:ext cx="183572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600" dirty="0" smtClean="0">
                <a:cs typeface="B Nazanin" panose="00000400000000000000" pitchFamily="2" charset="-78"/>
              </a:rPr>
              <a:t>موضوع ارائه: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Litracorn</a:t>
            </a:r>
            <a:endParaRPr lang="fa-IR" sz="1600" dirty="0">
              <a:cs typeface="B Nazanin" panose="00000400000000000000" pitchFamily="2" charset="-78"/>
            </a:endParaRPr>
          </a:p>
        </p:txBody>
      </p:sp>
      <p:sp>
        <p:nvSpPr>
          <p:cNvPr id="17" name="Slide Number Placeholder 12"/>
          <p:cNvSpPr txBox="1">
            <a:spLocks/>
          </p:cNvSpPr>
          <p:nvPr/>
        </p:nvSpPr>
        <p:spPr>
          <a:xfrm>
            <a:off x="8256649" y="6237312"/>
            <a:ext cx="298376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fa-IR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000" dirty="0" smtClean="0">
                <a:solidFill>
                  <a:srgbClr val="FFFF00"/>
                </a:solidFill>
              </a:rPr>
              <a:t>7</a:t>
            </a:r>
          </a:p>
        </p:txBody>
      </p:sp>
      <p:pic>
        <p:nvPicPr>
          <p:cNvPr id="18" name="Picture 17" descr="https://www.taramid.com/CMS/Content/%D8%A8%D8%AA%D9%86-%D8%B4%D9%81%D8%A7%D9%81-%D8%A7%D9%86%D8%AA%D9%82%D8%A7%D9%84-%D8%AF%D9%87%D9%86%D8%AF%D9%87-%D9%86%D9%88%D8%B1.jpg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806" y="3402358"/>
            <a:ext cx="3456384" cy="26789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115616" y="6207702"/>
            <a:ext cx="1944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1600" dirty="0" smtClean="0">
                <a:cs typeface="B Nazanin" panose="00000400000000000000" pitchFamily="2" charset="-78"/>
              </a:rPr>
              <a:t>شکل3: بلوک‌های بتن شفاف</a:t>
            </a:r>
            <a:endParaRPr lang="en-US" sz="1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626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me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905" y="1000108"/>
            <a:ext cx="333375" cy="333375"/>
          </a:xfrm>
          <a:prstGeom prst="rect">
            <a:avLst/>
          </a:prstGeom>
        </p:spPr>
      </p:pic>
      <p:pic>
        <p:nvPicPr>
          <p:cNvPr id="5" name="Picture 4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462" y="1000108"/>
            <a:ext cx="333375" cy="333375"/>
          </a:xfrm>
          <a:prstGeom prst="rect">
            <a:avLst/>
          </a:prstGeom>
        </p:spPr>
      </p:pic>
      <p:pic>
        <p:nvPicPr>
          <p:cNvPr id="6" name="Picture 5" descr="Line-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9586" y="1500174"/>
            <a:ext cx="1028700" cy="952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79512" y="1397545"/>
            <a:ext cx="7377657" cy="2602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a-IR" sz="2000" b="1" dirty="0">
                <a:solidFill>
                  <a:schemeClr val="tx2"/>
                </a:solidFill>
                <a:cs typeface="B Nazanin" panose="00000400000000000000" pitchFamily="2" charset="-78"/>
              </a:rPr>
              <a:t>هسته</a:t>
            </a:r>
            <a:r>
              <a:rPr lang="fa-IR" sz="2000" dirty="0">
                <a:cs typeface="B Nazanin" panose="00000400000000000000" pitchFamily="2" charset="-78"/>
              </a:rPr>
              <a:t>: مرکز </a:t>
            </a:r>
            <a:r>
              <a:rPr lang="fa-IR" sz="2000" dirty="0" smtClean="0">
                <a:cs typeface="B Nazanin" panose="00000400000000000000" pitchFamily="2" charset="-78"/>
              </a:rPr>
              <a:t>شیشه‌ای </a:t>
            </a:r>
            <a:r>
              <a:rPr lang="fa-IR" sz="2000" dirty="0">
                <a:cs typeface="B Nazanin" panose="00000400000000000000" pitchFamily="2" charset="-78"/>
              </a:rPr>
              <a:t>(در بعضی موارد پلاستیکی، </a:t>
            </a:r>
            <a:r>
              <a:rPr lang="fa-IR" sz="2000" dirty="0" smtClean="0">
                <a:cs typeface="B Nazanin" panose="00000400000000000000" pitchFamily="2" charset="-78"/>
              </a:rPr>
              <a:t>که معمولا </a:t>
            </a:r>
            <a:r>
              <a:rPr lang="fa-IR" sz="2000" dirty="0">
                <a:cs typeface="B Nazanin" panose="00000400000000000000" pitchFamily="2" charset="-78"/>
              </a:rPr>
              <a:t>کیفیت شیشه را ندارد و بیشتر برای حمل </a:t>
            </a:r>
            <a:r>
              <a:rPr lang="fa-IR" sz="2000" dirty="0" smtClean="0">
                <a:cs typeface="B Nazanin" panose="00000400000000000000" pitchFamily="2" charset="-78"/>
              </a:rPr>
              <a:t>داده‌ها </a:t>
            </a:r>
            <a:r>
              <a:rPr lang="fa-IR" sz="2000" dirty="0">
                <a:cs typeface="B Nazanin" panose="00000400000000000000" pitchFamily="2" charset="-78"/>
              </a:rPr>
              <a:t>در فواصل کوتاه به کار </a:t>
            </a:r>
            <a:r>
              <a:rPr lang="fa-IR" sz="2000" dirty="0" smtClean="0">
                <a:cs typeface="B Nazanin" panose="00000400000000000000" pitchFamily="2" charset="-78"/>
              </a:rPr>
              <a:t>می‌رود</a:t>
            </a:r>
            <a:r>
              <a:rPr lang="fa-IR" sz="2000" dirty="0">
                <a:cs typeface="B Nazanin" panose="00000400000000000000" pitchFamily="2" charset="-78"/>
              </a:rPr>
              <a:t>) نازک و کاملا بازتاب کننده که نور از آن عبور </a:t>
            </a:r>
            <a:r>
              <a:rPr lang="fa-IR" sz="2000" dirty="0" smtClean="0">
                <a:cs typeface="B Nazanin" panose="00000400000000000000" pitchFamily="2" charset="-78"/>
              </a:rPr>
              <a:t>می‌کند</a:t>
            </a:r>
            <a:r>
              <a:rPr lang="fa-IR" sz="2000" dirty="0">
                <a:cs typeface="B Nazanin" panose="00000400000000000000" pitchFamily="2" charset="-78"/>
              </a:rPr>
              <a:t>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a-IR" sz="2000" b="1" dirty="0">
                <a:solidFill>
                  <a:schemeClr val="tx2"/>
                </a:solidFill>
                <a:cs typeface="B Nazanin" panose="00000400000000000000" pitchFamily="2" charset="-78"/>
              </a:rPr>
              <a:t>روکش</a:t>
            </a:r>
            <a:r>
              <a:rPr lang="fa-IR" sz="2000" dirty="0">
                <a:cs typeface="B Nazanin" panose="00000400000000000000" pitchFamily="2" charset="-78"/>
              </a:rPr>
              <a:t> (پوسته) فلزی: موادی فلزی در اطراف هسته که </a:t>
            </a:r>
            <a:r>
              <a:rPr lang="fa-IR" sz="2000" dirty="0" smtClean="0">
                <a:cs typeface="B Nazanin" panose="00000400000000000000" pitchFamily="2" charset="-78"/>
              </a:rPr>
              <a:t>منعکس‌کننده </a:t>
            </a:r>
            <a:r>
              <a:rPr lang="fa-IR" sz="2000" dirty="0">
                <a:cs typeface="B Nazanin" panose="00000400000000000000" pitchFamily="2" charset="-78"/>
              </a:rPr>
              <a:t>نور به داخل </a:t>
            </a:r>
            <a:r>
              <a:rPr lang="fa-IR" sz="2000" dirty="0" smtClean="0">
                <a:cs typeface="B Nazanin" panose="00000400000000000000" pitchFamily="2" charset="-78"/>
              </a:rPr>
              <a:t>می‌باشند</a:t>
            </a:r>
            <a:r>
              <a:rPr lang="fa-IR" sz="2000" dirty="0">
                <a:cs typeface="B Nazanin" panose="00000400000000000000" pitchFamily="2" charset="-78"/>
              </a:rPr>
              <a:t>، برای بازتاب در </a:t>
            </a:r>
            <a:r>
              <a:rPr lang="fa-IR" sz="2000" dirty="0" smtClean="0">
                <a:cs typeface="B Nazanin" panose="00000400000000000000" pitchFamily="2" charset="-78"/>
              </a:rPr>
              <a:t>هسته، </a:t>
            </a:r>
            <a:r>
              <a:rPr lang="fa-IR" sz="2000" dirty="0">
                <a:cs typeface="B Nazanin" panose="00000400000000000000" pitchFamily="2" charset="-78"/>
              </a:rPr>
              <a:t>ضریب شکست هسته باید بیشتر از روکش فلزی باشد.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a-IR" sz="2000" b="1" dirty="0">
                <a:solidFill>
                  <a:schemeClr val="tx2"/>
                </a:solidFill>
                <a:cs typeface="B Nazanin" panose="00000400000000000000" pitchFamily="2" charset="-78"/>
              </a:rPr>
              <a:t>پوشش</a:t>
            </a:r>
            <a:r>
              <a:rPr lang="fa-IR" sz="2000" dirty="0">
                <a:cs typeface="B Nazanin" panose="00000400000000000000" pitchFamily="2" charset="-78"/>
              </a:rPr>
              <a:t>: پوششی پلاستیکی که فیبر را از آسیب (شکسته شدن و رطوبت) محافظت </a:t>
            </a:r>
            <a:r>
              <a:rPr lang="fa-IR" sz="2000" dirty="0" smtClean="0">
                <a:cs typeface="B Nazanin" panose="00000400000000000000" pitchFamily="2" charset="-78"/>
              </a:rPr>
              <a:t>می‌کند.</a:t>
            </a:r>
            <a:endParaRPr lang="fa-IR" sz="2000" dirty="0">
              <a:cs typeface="B Nazanin" panose="00000400000000000000" pitchFamily="2" charset="-78"/>
            </a:endParaRPr>
          </a:p>
        </p:txBody>
      </p:sp>
      <p:sp>
        <p:nvSpPr>
          <p:cNvPr id="23" name="Title 2"/>
          <p:cNvSpPr txBox="1">
            <a:spLocks/>
          </p:cNvSpPr>
          <p:nvPr/>
        </p:nvSpPr>
        <p:spPr>
          <a:xfrm>
            <a:off x="-249664" y="704060"/>
            <a:ext cx="7772400" cy="59209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sz="2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ساختار فیبرنوری</a:t>
            </a:r>
            <a:endParaRPr lang="fa-IR" sz="2200" dirty="0">
              <a:solidFill>
                <a:srgbClr val="00B050"/>
              </a:solidFill>
            </a:endParaRPr>
          </a:p>
        </p:txBody>
      </p:sp>
      <p:sp>
        <p:nvSpPr>
          <p:cNvPr id="25" name="Rounded Rectangle 24">
            <a:hlinkClick r:id="" action="ppaction://noaction"/>
          </p:cNvPr>
          <p:cNvSpPr/>
          <p:nvPr/>
        </p:nvSpPr>
        <p:spPr>
          <a:xfrm>
            <a:off x="7740201" y="4913261"/>
            <a:ext cx="1379523" cy="4286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مزایا و معایب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26" name="Rounded Rectangle 25">
            <a:hlinkClick r:id="" action="ppaction://noaction"/>
          </p:cNvPr>
          <p:cNvSpPr/>
          <p:nvPr/>
        </p:nvSpPr>
        <p:spPr>
          <a:xfrm>
            <a:off x="7712255" y="5547606"/>
            <a:ext cx="1407469" cy="4286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نتیجه گیری و منابع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7696746" y="1863992"/>
            <a:ext cx="1447253" cy="50359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cs typeface="B Nazanin" panose="00000400000000000000" pitchFamily="2" charset="-78"/>
              </a:rPr>
              <a:t>مقدمه و تعاریف</a:t>
            </a:r>
          </a:p>
        </p:txBody>
      </p:sp>
      <p:sp>
        <p:nvSpPr>
          <p:cNvPr id="28" name="Rounded Rectangle 27">
            <a:hlinkClick r:id="rId7" action="ppaction://hlinksldjump"/>
          </p:cNvPr>
          <p:cNvSpPr/>
          <p:nvPr/>
        </p:nvSpPr>
        <p:spPr>
          <a:xfrm>
            <a:off x="7725352" y="2577171"/>
            <a:ext cx="1394372" cy="57423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اجزا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29" name="Rounded Rectangle 28">
            <a:hlinkClick r:id="rId8" action="ppaction://hlinksldjump"/>
          </p:cNvPr>
          <p:cNvSpPr/>
          <p:nvPr/>
        </p:nvSpPr>
        <p:spPr>
          <a:xfrm>
            <a:off x="7734205" y="3396909"/>
            <a:ext cx="1394372" cy="574235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solidFill>
                  <a:srgbClr val="FF0000"/>
                </a:solidFill>
                <a:cs typeface="B Nazanin" panose="00000400000000000000" pitchFamily="2" charset="-78"/>
              </a:rPr>
              <a:t>طرح اختلاط</a:t>
            </a:r>
          </a:p>
        </p:txBody>
      </p:sp>
      <p:sp>
        <p:nvSpPr>
          <p:cNvPr id="30" name="Rounded Rectangle 29">
            <a:hlinkClick r:id="rId9" action="ppaction://hlinksldjump"/>
          </p:cNvPr>
          <p:cNvSpPr/>
          <p:nvPr/>
        </p:nvSpPr>
        <p:spPr>
          <a:xfrm>
            <a:off x="7726412" y="4176616"/>
            <a:ext cx="1417588" cy="55662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کاربردها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pic>
        <p:nvPicPr>
          <p:cNvPr id="18" name="Picture 17"/>
          <p:cNvPicPr/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5936" y="4176616"/>
            <a:ext cx="3408164" cy="1988688"/>
          </a:xfrm>
          <a:prstGeom prst="rect">
            <a:avLst/>
          </a:prstGeom>
        </p:spPr>
      </p:pic>
      <p:pic>
        <p:nvPicPr>
          <p:cNvPr id="19" name="Picture 18" descr="اجزای بتن شفاف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176616"/>
            <a:ext cx="3195922" cy="215333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7308304" y="90050"/>
            <a:ext cx="183572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600" dirty="0" smtClean="0">
                <a:cs typeface="B Nazanin" panose="00000400000000000000" pitchFamily="2" charset="-78"/>
              </a:rPr>
              <a:t>موضوع ارائه: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Litracorn</a:t>
            </a:r>
            <a:endParaRPr lang="fa-IR" sz="1600" dirty="0">
              <a:cs typeface="B Nazanin" panose="00000400000000000000" pitchFamily="2" charset="-78"/>
            </a:endParaRPr>
          </a:p>
        </p:txBody>
      </p:sp>
      <p:sp>
        <p:nvSpPr>
          <p:cNvPr id="21" name="Slide Number Placeholder 12"/>
          <p:cNvSpPr txBox="1">
            <a:spLocks/>
          </p:cNvSpPr>
          <p:nvPr/>
        </p:nvSpPr>
        <p:spPr>
          <a:xfrm>
            <a:off x="8256648" y="6237313"/>
            <a:ext cx="491815" cy="36004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fa-IR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000" dirty="0" smtClean="0">
                <a:solidFill>
                  <a:srgbClr val="FFFF00"/>
                </a:solidFill>
              </a:rPr>
              <a:t>19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84549" y="6352372"/>
            <a:ext cx="1869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1600" dirty="0" smtClean="0">
                <a:cs typeface="B Nazanin" panose="00000400000000000000" pitchFamily="2" charset="-78"/>
              </a:rPr>
              <a:t>شکل11: ساختار فیبر نوری</a:t>
            </a:r>
            <a:endParaRPr lang="en-US" sz="1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5806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me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905" y="1000108"/>
            <a:ext cx="333375" cy="333375"/>
          </a:xfrm>
          <a:prstGeom prst="rect">
            <a:avLst/>
          </a:prstGeom>
        </p:spPr>
      </p:pic>
      <p:pic>
        <p:nvPicPr>
          <p:cNvPr id="5" name="Picture 4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462" y="1000108"/>
            <a:ext cx="333375" cy="333375"/>
          </a:xfrm>
          <a:prstGeom prst="rect">
            <a:avLst/>
          </a:prstGeom>
        </p:spPr>
      </p:pic>
      <p:pic>
        <p:nvPicPr>
          <p:cNvPr id="6" name="Picture 5" descr="Line-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9586" y="1500174"/>
            <a:ext cx="1028700" cy="9525"/>
          </a:xfrm>
          <a:prstGeom prst="rect">
            <a:avLst/>
          </a:prstGeom>
        </p:spPr>
      </p:pic>
      <p:sp>
        <p:nvSpPr>
          <p:cNvPr id="23" name="Title 2"/>
          <p:cNvSpPr txBox="1">
            <a:spLocks/>
          </p:cNvSpPr>
          <p:nvPr/>
        </p:nvSpPr>
        <p:spPr>
          <a:xfrm>
            <a:off x="-180528" y="554202"/>
            <a:ext cx="7772400" cy="59209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7000"/>
              </a:lnSpc>
              <a:spcAft>
                <a:spcPts val="800"/>
              </a:spcAft>
            </a:pPr>
            <a:endParaRPr lang="fa-IR" sz="2200" dirty="0">
              <a:solidFill>
                <a:srgbClr val="00B050"/>
              </a:solidFill>
            </a:endParaRPr>
          </a:p>
        </p:txBody>
      </p:sp>
      <p:sp>
        <p:nvSpPr>
          <p:cNvPr id="25" name="Rounded Rectangle 24">
            <a:hlinkClick r:id="" action="ppaction://noaction"/>
          </p:cNvPr>
          <p:cNvSpPr/>
          <p:nvPr/>
        </p:nvSpPr>
        <p:spPr>
          <a:xfrm>
            <a:off x="7740201" y="4913261"/>
            <a:ext cx="1379523" cy="4286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مزایا و معایب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26" name="Rounded Rectangle 25">
            <a:hlinkClick r:id="" action="ppaction://noaction"/>
          </p:cNvPr>
          <p:cNvSpPr/>
          <p:nvPr/>
        </p:nvSpPr>
        <p:spPr>
          <a:xfrm>
            <a:off x="7712255" y="5547606"/>
            <a:ext cx="1407469" cy="4286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نتیجه گیری و منابع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7696746" y="1863992"/>
            <a:ext cx="1447253" cy="50359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cs typeface="B Nazanin" panose="00000400000000000000" pitchFamily="2" charset="-78"/>
              </a:rPr>
              <a:t>مقدمه و تعاریف</a:t>
            </a:r>
          </a:p>
        </p:txBody>
      </p:sp>
      <p:sp>
        <p:nvSpPr>
          <p:cNvPr id="28" name="Rounded Rectangle 27">
            <a:hlinkClick r:id="rId7" action="ppaction://hlinksldjump"/>
          </p:cNvPr>
          <p:cNvSpPr/>
          <p:nvPr/>
        </p:nvSpPr>
        <p:spPr>
          <a:xfrm>
            <a:off x="7725352" y="2577171"/>
            <a:ext cx="1394372" cy="57423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اجزا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29" name="Rounded Rectangle 28">
            <a:hlinkClick r:id="rId8" action="ppaction://hlinksldjump"/>
          </p:cNvPr>
          <p:cNvSpPr/>
          <p:nvPr/>
        </p:nvSpPr>
        <p:spPr>
          <a:xfrm>
            <a:off x="7734205" y="3396909"/>
            <a:ext cx="1394372" cy="574235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solidFill>
                  <a:srgbClr val="FF0000"/>
                </a:solidFill>
                <a:cs typeface="B Nazanin" panose="00000400000000000000" pitchFamily="2" charset="-78"/>
              </a:rPr>
              <a:t>طرح اختلاط</a:t>
            </a:r>
          </a:p>
        </p:txBody>
      </p:sp>
      <p:sp>
        <p:nvSpPr>
          <p:cNvPr id="30" name="Rounded Rectangle 29">
            <a:hlinkClick r:id="rId9" action="ppaction://hlinksldjump"/>
          </p:cNvPr>
          <p:cNvSpPr/>
          <p:nvPr/>
        </p:nvSpPr>
        <p:spPr>
          <a:xfrm>
            <a:off x="7726412" y="4176616"/>
            <a:ext cx="1417588" cy="55662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کاربردها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08304" y="90050"/>
            <a:ext cx="183572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600" dirty="0" smtClean="0">
                <a:cs typeface="B Nazanin" panose="00000400000000000000" pitchFamily="2" charset="-78"/>
              </a:rPr>
              <a:t>موضوع ارائه: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Litracorn</a:t>
            </a:r>
            <a:endParaRPr lang="fa-IR" sz="1600" dirty="0">
              <a:cs typeface="B Nazanin" panose="00000400000000000000" pitchFamily="2" charset="-78"/>
            </a:endParaRPr>
          </a:p>
        </p:txBody>
      </p:sp>
      <p:sp>
        <p:nvSpPr>
          <p:cNvPr id="21" name="Slide Number Placeholder 12"/>
          <p:cNvSpPr txBox="1">
            <a:spLocks/>
          </p:cNvSpPr>
          <p:nvPr/>
        </p:nvSpPr>
        <p:spPr>
          <a:xfrm>
            <a:off x="8256648" y="6237313"/>
            <a:ext cx="491815" cy="36004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fa-IR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000" dirty="0" smtClean="0">
                <a:solidFill>
                  <a:srgbClr val="FFFF00"/>
                </a:solidFill>
              </a:rPr>
              <a:t>20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947713166"/>
              </p:ext>
            </p:extLst>
          </p:nvPr>
        </p:nvGraphicFramePr>
        <p:xfrm>
          <a:off x="251520" y="620687"/>
          <a:ext cx="7128792" cy="6048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12931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0e68c51163cb576ee798452cd7cafea92a9b3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4360</TotalTime>
  <Words>1463</Words>
  <Application>Microsoft Office PowerPoint</Application>
  <PresentationFormat>On-screen Show (4:3)</PresentationFormat>
  <Paragraphs>230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B Nazanin</vt:lpstr>
      <vt:lpstr>Calibri</vt:lpstr>
      <vt:lpstr>IRANSans</vt:lpstr>
      <vt:lpstr>Times New Roman</vt:lpstr>
      <vt:lpstr>Wingdings</vt:lpstr>
      <vt:lpstr>Office Theme</vt:lpstr>
      <vt:lpstr>عنوان ارائه:    آشنایی با مشخصات و ویژگی‌های بتن شفاف</vt:lpstr>
      <vt:lpstr>PowerPoint Presentation</vt:lpstr>
      <vt:lpstr>1. مقدمه: </vt:lpstr>
      <vt:lpstr>1. مقدمه</vt:lpstr>
      <vt:lpstr>2. تاریخچه: </vt:lpstr>
      <vt:lpstr>3. تعریف: </vt:lpstr>
      <vt:lpstr>3. مشخصات تکنیکی بلوک بتن شفاف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Omid</dc:creator>
  <cp:lastModifiedBy>user</cp:lastModifiedBy>
  <cp:revision>496</cp:revision>
  <dcterms:created xsi:type="dcterms:W3CDTF">2014-02-12T04:26:14Z</dcterms:created>
  <dcterms:modified xsi:type="dcterms:W3CDTF">2022-05-26T16:55:19Z</dcterms:modified>
</cp:coreProperties>
</file>